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26" r:id="rId2"/>
    <p:sldId id="327" r:id="rId3"/>
    <p:sldId id="328" r:id="rId4"/>
    <p:sldId id="334" r:id="rId5"/>
    <p:sldId id="329" r:id="rId6"/>
    <p:sldId id="330" r:id="rId7"/>
    <p:sldId id="331" r:id="rId8"/>
    <p:sldId id="332" r:id="rId9"/>
    <p:sldId id="333" r:id="rId10"/>
    <p:sldId id="352" r:id="rId11"/>
    <p:sldId id="351" r:id="rId12"/>
    <p:sldId id="350" r:id="rId13"/>
    <p:sldId id="353" r:id="rId14"/>
    <p:sldId id="354" r:id="rId15"/>
    <p:sldId id="355" r:id="rId16"/>
    <p:sldId id="357" r:id="rId17"/>
    <p:sldId id="356" r:id="rId18"/>
    <p:sldId id="358" r:id="rId19"/>
    <p:sldId id="335" r:id="rId20"/>
    <p:sldId id="336" r:id="rId21"/>
    <p:sldId id="337" r:id="rId22"/>
    <p:sldId id="338" r:id="rId23"/>
    <p:sldId id="339" r:id="rId24"/>
    <p:sldId id="340" r:id="rId25"/>
    <p:sldId id="341" r:id="rId26"/>
    <p:sldId id="342" r:id="rId27"/>
    <p:sldId id="343" r:id="rId28"/>
    <p:sldId id="344" r:id="rId29"/>
    <p:sldId id="345" r:id="rId30"/>
    <p:sldId id="346" r:id="rId31"/>
    <p:sldId id="348" r:id="rId32"/>
    <p:sldId id="349"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1B94CD"/>
    <a:srgbClr val="000000"/>
    <a:srgbClr val="2F272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6636" autoAdjust="0"/>
  </p:normalViewPr>
  <p:slideViewPr>
    <p:cSldViewPr snapToGrid="0">
      <p:cViewPr varScale="1">
        <p:scale>
          <a:sx n="88" d="100"/>
          <a:sy n="88" d="100"/>
        </p:scale>
        <p:origin x="484" y="87"/>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pin heiti" charset="-122"/>
                <a:ea typeface="inpin heiti"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pin heiti" charset="-122"/>
                <a:ea typeface="inpin heiti" charset="-122"/>
              </a:defRPr>
            </a:lvl1pPr>
          </a:lstStyle>
          <a:p>
            <a:fld id="{AE32955F-D8FB-4C08-8483-D42484692F9B}" type="datetimeFigureOut">
              <a:rPr lang="zh-CN" altLang="en-US" smtClean="0"/>
              <a:pPr/>
              <a:t>2022/1/14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pin heiti" charset="-122"/>
                <a:ea typeface="inpin heiti"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pin heiti" charset="-122"/>
                <a:ea typeface="inpin heiti" charset="-122"/>
              </a:defRPr>
            </a:lvl1pPr>
          </a:lstStyle>
          <a:p>
            <a:fld id="{B4032DF1-3372-4BE1-A4B8-29BB2EC88706}" type="slidenum">
              <a:rPr lang="zh-CN" altLang="en-US" smtClean="0"/>
              <a:pPr/>
              <a:t>‹#›</a:t>
            </a:fld>
            <a:endParaRPr lang="zh-CN" altLang="en-US" dirty="0"/>
          </a:p>
        </p:txBody>
      </p:sp>
    </p:spTree>
    <p:extLst>
      <p:ext uri="{BB962C8B-B14F-4D97-AF65-F5344CB8AC3E}">
        <p14:creationId xmlns:p14="http://schemas.microsoft.com/office/powerpoint/2010/main" val="328177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pin heiti" charset="-122"/>
        <a:ea typeface="inpin heiti" charset="-122"/>
        <a:cs typeface="+mn-cs"/>
      </a:defRPr>
    </a:lvl1pPr>
    <a:lvl2pPr marL="457200" algn="l" defTabSz="914400" rtl="0" eaLnBrk="1" latinLnBrk="0" hangingPunct="1">
      <a:defRPr sz="1200" b="0" i="0" kern="1200">
        <a:solidFill>
          <a:schemeClr val="tx1"/>
        </a:solidFill>
        <a:latin typeface="inpin heiti" charset="-122"/>
        <a:ea typeface="inpin heiti" charset="-122"/>
        <a:cs typeface="+mn-cs"/>
      </a:defRPr>
    </a:lvl2pPr>
    <a:lvl3pPr marL="914400" algn="l" defTabSz="914400" rtl="0" eaLnBrk="1" latinLnBrk="0" hangingPunct="1">
      <a:defRPr sz="1200" b="0" i="0" kern="1200">
        <a:solidFill>
          <a:schemeClr val="tx1"/>
        </a:solidFill>
        <a:latin typeface="inpin heiti" charset="-122"/>
        <a:ea typeface="inpin heiti" charset="-122"/>
        <a:cs typeface="+mn-cs"/>
      </a:defRPr>
    </a:lvl3pPr>
    <a:lvl4pPr marL="1371600" algn="l" defTabSz="914400" rtl="0" eaLnBrk="1" latinLnBrk="0" hangingPunct="1">
      <a:defRPr sz="1200" b="0" i="0" kern="1200">
        <a:solidFill>
          <a:schemeClr val="tx1"/>
        </a:solidFill>
        <a:latin typeface="inpin heiti" charset="-122"/>
        <a:ea typeface="inpin heiti" charset="-122"/>
        <a:cs typeface="+mn-cs"/>
      </a:defRPr>
    </a:lvl4pPr>
    <a:lvl5pPr marL="1828800" algn="l" defTabSz="914400" rtl="0" eaLnBrk="1" latinLnBrk="0" hangingPunct="1">
      <a:defRPr sz="1200" b="0" i="0" kern="1200">
        <a:solidFill>
          <a:schemeClr val="tx1"/>
        </a:solidFill>
        <a:latin typeface="inpin heiti" charset="-122"/>
        <a:ea typeface="inpin heiti"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自定义标题幻灯片">
    <p:spTree>
      <p:nvGrpSpPr>
        <p:cNvPr id="1" name=""/>
        <p:cNvGrpSpPr/>
        <p:nvPr/>
      </p:nvGrpSpPr>
      <p:grpSpPr>
        <a:xfrm>
          <a:off x="0" y="0"/>
          <a:ext cx="0" cy="0"/>
          <a:chOff x="0" y="0"/>
          <a:chExt cx="0" cy="0"/>
        </a:xfrm>
      </p:grpSpPr>
      <p:pic>
        <p:nvPicPr>
          <p:cNvPr id="8" name="Picture 2" descr="F:\11月\新建文件夹\3333-03.png"/>
          <p:cNvPicPr>
            <a:picLocks noChangeAspect="1" noChangeArrowheads="1"/>
          </p:cNvPicPr>
          <p:nvPr userDrawn="1"/>
        </p:nvPicPr>
        <p:blipFill>
          <a:blip r:embed="rId2"/>
          <a:srcRect/>
          <a:stretch>
            <a:fillRect/>
          </a:stretch>
        </p:blipFill>
        <p:spPr bwMode="auto">
          <a:xfrm>
            <a:off x="-201875" y="5783283"/>
            <a:ext cx="12692862" cy="1181592"/>
          </a:xfrm>
          <a:prstGeom prst="rect">
            <a:avLst/>
          </a:prstGeom>
          <a:noFill/>
        </p:spPr>
      </p:pic>
      <p:sp>
        <p:nvSpPr>
          <p:cNvPr id="2" name="标题 1">
            <a:extLst>
              <a:ext uri="{FF2B5EF4-FFF2-40B4-BE49-F238E27FC236}">
                <a16:creationId xmlns:a16="http://schemas.microsoft.com/office/drawing/2014/main" id="{1FA154F2-C51B-4548-877F-92EF6BFC21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2D6F5783-0A93-4DCD-84DB-BAD95C317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7" name="ïṧḷïḓê-Freeform: Shape 27">
            <a:extLst>
              <a:ext uri="{FF2B5EF4-FFF2-40B4-BE49-F238E27FC236}">
                <a16:creationId xmlns:a16="http://schemas.microsoft.com/office/drawing/2014/main" id="{B06713DB-1CD7-4E68-AF39-F19D314F4263}"/>
              </a:ext>
            </a:extLst>
          </p:cNvPr>
          <p:cNvSpPr>
            <a:spLocks/>
          </p:cNvSpPr>
          <p:nvPr userDrawn="1"/>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spTree>
    <p:extLst>
      <p:ext uri="{BB962C8B-B14F-4D97-AF65-F5344CB8AC3E}">
        <p14:creationId xmlns:p14="http://schemas.microsoft.com/office/powerpoint/2010/main" val="1938408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ppt_x</p:attrName>
                                        </p:attrNameLst>
                                      </p:cBhvr>
                                      <p:tavLst>
                                        <p:tav tm="0">
                                          <p:val>
                                            <p:strVal val="#ppt_x-.2"/>
                                          </p:val>
                                        </p:tav>
                                        <p:tav tm="100000">
                                          <p:val>
                                            <p:strVal val="#ppt_x"/>
                                          </p:val>
                                        </p:tav>
                                      </p:tavLst>
                                    </p:anim>
                                    <p:anim calcmode="lin" valueType="num">
                                      <p:cBhvr>
                                        <p:cTn id="11"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pic>
        <p:nvPicPr>
          <p:cNvPr id="7" name="Picture 2" descr="F:\8月\5.8月1工作请示\PPT参考材料\垒知对外宣传PPT\深色背景的PPT素材\建研PPT过渡期2-14.png"/>
          <p:cNvPicPr>
            <a:picLocks noChangeAspect="1" noChangeArrowheads="1"/>
          </p:cNvPicPr>
          <p:nvPr userDrawn="1"/>
        </p:nvPicPr>
        <p:blipFill>
          <a:blip r:embed="rId3" cstate="print"/>
          <a:srcRect/>
          <a:stretch>
            <a:fillRect/>
          </a:stretch>
        </p:blipFill>
        <p:spPr bwMode="auto">
          <a:xfrm>
            <a:off x="-50240" y="5769724"/>
            <a:ext cx="12192000" cy="1699485"/>
          </a:xfrm>
          <a:prstGeom prst="rect">
            <a:avLst/>
          </a:prstGeom>
          <a:noFill/>
        </p:spPr>
      </p:pic>
      <p:sp>
        <p:nvSpPr>
          <p:cNvPr id="8" name="文本占位符 16"/>
          <p:cNvSpPr>
            <a:spLocks noGrp="1"/>
          </p:cNvSpPr>
          <p:nvPr>
            <p:ph type="body" sz="quarter" idx="13" hasCustomPrompt="1"/>
          </p:nvPr>
        </p:nvSpPr>
        <p:spPr>
          <a:xfrm>
            <a:off x="1122985" y="6366540"/>
            <a:ext cx="2372569" cy="288904"/>
          </a:xfrm>
          <a:prstGeom prst="rect">
            <a:avLst/>
          </a:prstGeom>
        </p:spPr>
        <p:txBody>
          <a:bodyPr/>
          <a:lstStyle>
            <a:lvl1pPr>
              <a:buNone/>
              <a:defRPr sz="1100" spc="300">
                <a:solidFill>
                  <a:schemeClr val="bg2">
                    <a:lumMod val="25000"/>
                  </a:schemeClr>
                </a:solidFill>
                <a:latin typeface="黑体" pitchFamily="49" charset="-122"/>
                <a:ea typeface="黑体" pitchFamily="49" charset="-122"/>
              </a:defRPr>
            </a:lvl1pPr>
          </a:lstStyle>
          <a:p>
            <a:pPr lvl="0"/>
            <a:r>
              <a:rPr lang="zh-CN" altLang="en-US" dirty="0"/>
              <a:t>垒墨知行，共创未来</a:t>
            </a:r>
          </a:p>
        </p:txBody>
      </p:sp>
      <p:sp>
        <p:nvSpPr>
          <p:cNvPr id="9" name="文本占位符 16"/>
          <p:cNvSpPr>
            <a:spLocks noGrp="1"/>
          </p:cNvSpPr>
          <p:nvPr>
            <p:ph type="body" sz="quarter" idx="14" hasCustomPrompt="1"/>
          </p:nvPr>
        </p:nvSpPr>
        <p:spPr>
          <a:xfrm>
            <a:off x="3254657" y="6534371"/>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汇报者：某某（职称）</a:t>
            </a:r>
          </a:p>
        </p:txBody>
      </p:sp>
      <p:sp>
        <p:nvSpPr>
          <p:cNvPr id="13" name="文本占位符 16"/>
          <p:cNvSpPr>
            <a:spLocks noGrp="1"/>
          </p:cNvSpPr>
          <p:nvPr>
            <p:ph type="body" sz="quarter" idx="15" hasCustomPrompt="1"/>
          </p:nvPr>
        </p:nvSpPr>
        <p:spPr>
          <a:xfrm>
            <a:off x="4830743" y="6545946"/>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公司名称：</a:t>
            </a:r>
            <a:r>
              <a:rPr lang="en-US" altLang="zh-CN" dirty="0"/>
              <a:t>XXXXXXXXX</a:t>
            </a:r>
            <a:r>
              <a:rPr lang="zh-CN" altLang="en-US" dirty="0"/>
              <a:t>有限公司</a:t>
            </a:r>
          </a:p>
        </p:txBody>
      </p:sp>
      <p:sp>
        <p:nvSpPr>
          <p:cNvPr id="14" name="文本占位符 16"/>
          <p:cNvSpPr>
            <a:spLocks noGrp="1"/>
          </p:cNvSpPr>
          <p:nvPr>
            <p:ph type="body" sz="quarter" idx="16" hasCustomPrompt="1"/>
          </p:nvPr>
        </p:nvSpPr>
        <p:spPr>
          <a:xfrm>
            <a:off x="6973989" y="6545946"/>
            <a:ext cx="3327480"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会议标题</a:t>
            </a:r>
            <a:r>
              <a:rPr lang="en-US" altLang="zh-CN" dirty="0"/>
              <a:t>/</a:t>
            </a:r>
            <a:r>
              <a:rPr lang="zh-CN" altLang="en-US" dirty="0"/>
              <a:t>特征：</a:t>
            </a:r>
            <a:r>
              <a:rPr lang="en-US" altLang="zh-CN" dirty="0"/>
              <a:t>XXXXXXXXXXXXXXXXX</a:t>
            </a:r>
            <a:endParaRPr lang="zh-CN" altLang="en-US" dirty="0"/>
          </a:p>
        </p:txBody>
      </p:sp>
      <p:sp>
        <p:nvSpPr>
          <p:cNvPr id="15" name="文本占位符 16"/>
          <p:cNvSpPr>
            <a:spLocks noGrp="1"/>
          </p:cNvSpPr>
          <p:nvPr>
            <p:ph type="body" sz="quarter" idx="17" hasCustomPrompt="1"/>
          </p:nvPr>
        </p:nvSpPr>
        <p:spPr>
          <a:xfrm>
            <a:off x="9510775" y="6522796"/>
            <a:ext cx="2376425"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会议日期：</a:t>
            </a:r>
            <a:r>
              <a:rPr lang="en-US" altLang="zh-CN" dirty="0"/>
              <a:t>XXXXXXXXXXXXX</a:t>
            </a:r>
            <a:endParaRPr lang="zh-CN" altLang="en-US" dirty="0"/>
          </a:p>
        </p:txBody>
      </p:sp>
    </p:spTree>
    <p:extLst>
      <p:ext uri="{BB962C8B-B14F-4D97-AF65-F5344CB8AC3E}">
        <p14:creationId xmlns:p14="http://schemas.microsoft.com/office/powerpoint/2010/main" val="1874476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6" name="Picture 2" descr="F:\11月\新建文件夹\3333-03.png"/>
          <p:cNvPicPr>
            <a:picLocks noChangeAspect="1" noChangeArrowheads="1"/>
          </p:cNvPicPr>
          <p:nvPr userDrawn="1"/>
        </p:nvPicPr>
        <p:blipFill>
          <a:blip r:embed="rId2"/>
          <a:srcRect/>
          <a:stretch>
            <a:fillRect/>
          </a:stretch>
        </p:blipFill>
        <p:spPr bwMode="auto">
          <a:xfrm>
            <a:off x="-201875" y="5783283"/>
            <a:ext cx="12692862" cy="1181592"/>
          </a:xfrm>
          <a:prstGeom prst="rect">
            <a:avLst/>
          </a:prstGeom>
          <a:noFill/>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spTree>
    <p:extLst>
      <p:ext uri="{BB962C8B-B14F-4D97-AF65-F5344CB8AC3E}">
        <p14:creationId xmlns:p14="http://schemas.microsoft.com/office/powerpoint/2010/main" val="2437205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93A84-10C1-4277-B66C-038123D9E8C1}"/>
              </a:ext>
            </a:extLst>
          </p:cNvPr>
          <p:cNvSpPr>
            <a:spLocks noGrp="1"/>
          </p:cNvSpPr>
          <p:nvPr>
            <p:ph type="title"/>
          </p:nvPr>
        </p:nvSpPr>
        <p:spPr>
          <a:xfrm>
            <a:off x="839788" y="961900"/>
            <a:ext cx="3932237" cy="1095499"/>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4901D3-307B-4B6E-808E-9521AB2C25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a:extLst>
              <a:ext uri="{FF2B5EF4-FFF2-40B4-BE49-F238E27FC236}">
                <a16:creationId xmlns:a16="http://schemas.microsoft.com/office/drawing/2014/main" id="{A1218030-94D7-45DE-884F-77E8A88D4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pic>
        <p:nvPicPr>
          <p:cNvPr id="9" name="Picture 2" descr="F:\8月\5.8月1工作请示\PPT参考材料\垒知对外宣传PPT\深色背景的PPT素材\建研PPT过渡期2-14.png"/>
          <p:cNvPicPr>
            <a:picLocks noChangeAspect="1" noChangeArrowheads="1"/>
          </p:cNvPicPr>
          <p:nvPr userDrawn="1"/>
        </p:nvPicPr>
        <p:blipFill>
          <a:blip r:embed="rId3" cstate="print"/>
          <a:srcRect/>
          <a:stretch>
            <a:fillRect/>
          </a:stretch>
        </p:blipFill>
        <p:spPr bwMode="auto">
          <a:xfrm>
            <a:off x="-50240" y="5769724"/>
            <a:ext cx="12192000" cy="1699485"/>
          </a:xfrm>
          <a:prstGeom prst="rect">
            <a:avLst/>
          </a:prstGeom>
          <a:noFill/>
        </p:spPr>
      </p:pic>
      <p:sp>
        <p:nvSpPr>
          <p:cNvPr id="10" name="文本占位符 16"/>
          <p:cNvSpPr>
            <a:spLocks noGrp="1"/>
          </p:cNvSpPr>
          <p:nvPr>
            <p:ph type="body" sz="quarter" idx="13" hasCustomPrompt="1"/>
          </p:nvPr>
        </p:nvSpPr>
        <p:spPr>
          <a:xfrm>
            <a:off x="1122985" y="6366540"/>
            <a:ext cx="2372569" cy="288904"/>
          </a:xfrm>
          <a:prstGeom prst="rect">
            <a:avLst/>
          </a:prstGeom>
        </p:spPr>
        <p:txBody>
          <a:bodyPr/>
          <a:lstStyle>
            <a:lvl1pPr>
              <a:buNone/>
              <a:defRPr sz="1100" spc="300">
                <a:solidFill>
                  <a:schemeClr val="bg2">
                    <a:lumMod val="25000"/>
                  </a:schemeClr>
                </a:solidFill>
                <a:latin typeface="黑体" pitchFamily="49" charset="-122"/>
                <a:ea typeface="黑体" pitchFamily="49" charset="-122"/>
              </a:defRPr>
            </a:lvl1pPr>
          </a:lstStyle>
          <a:p>
            <a:pPr lvl="0"/>
            <a:r>
              <a:rPr lang="zh-CN" altLang="en-US" dirty="0"/>
              <a:t>垒墨知行，共创未来</a:t>
            </a:r>
          </a:p>
        </p:txBody>
      </p:sp>
      <p:sp>
        <p:nvSpPr>
          <p:cNvPr id="11" name="文本占位符 16"/>
          <p:cNvSpPr>
            <a:spLocks noGrp="1"/>
          </p:cNvSpPr>
          <p:nvPr>
            <p:ph type="body" sz="quarter" idx="14" hasCustomPrompt="1"/>
          </p:nvPr>
        </p:nvSpPr>
        <p:spPr>
          <a:xfrm>
            <a:off x="3254657" y="6534371"/>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汇报者：某某（职称）</a:t>
            </a:r>
          </a:p>
        </p:txBody>
      </p:sp>
      <p:sp>
        <p:nvSpPr>
          <p:cNvPr id="15" name="文本占位符 16"/>
          <p:cNvSpPr>
            <a:spLocks noGrp="1"/>
          </p:cNvSpPr>
          <p:nvPr>
            <p:ph type="body" sz="quarter" idx="15" hasCustomPrompt="1"/>
          </p:nvPr>
        </p:nvSpPr>
        <p:spPr>
          <a:xfrm>
            <a:off x="4830743" y="6545946"/>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公司名称：</a:t>
            </a:r>
            <a:r>
              <a:rPr lang="en-US" altLang="zh-CN" dirty="0"/>
              <a:t>XXXXXXXXX</a:t>
            </a:r>
            <a:r>
              <a:rPr lang="zh-CN" altLang="en-US" dirty="0"/>
              <a:t>有限公司</a:t>
            </a:r>
          </a:p>
        </p:txBody>
      </p:sp>
      <p:sp>
        <p:nvSpPr>
          <p:cNvPr id="16" name="文本占位符 16"/>
          <p:cNvSpPr>
            <a:spLocks noGrp="1"/>
          </p:cNvSpPr>
          <p:nvPr>
            <p:ph type="body" sz="quarter" idx="16" hasCustomPrompt="1"/>
          </p:nvPr>
        </p:nvSpPr>
        <p:spPr>
          <a:xfrm>
            <a:off x="6973989" y="6545946"/>
            <a:ext cx="3327480"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会议标题</a:t>
            </a:r>
            <a:r>
              <a:rPr lang="en-US" altLang="zh-CN" dirty="0"/>
              <a:t>/</a:t>
            </a:r>
            <a:r>
              <a:rPr lang="zh-CN" altLang="en-US" dirty="0"/>
              <a:t>特征：</a:t>
            </a:r>
            <a:r>
              <a:rPr lang="en-US" altLang="zh-CN" dirty="0"/>
              <a:t>XXXXXXXXXXXXXXXXX</a:t>
            </a:r>
            <a:endParaRPr lang="zh-CN" altLang="en-US" dirty="0"/>
          </a:p>
        </p:txBody>
      </p:sp>
      <p:sp>
        <p:nvSpPr>
          <p:cNvPr id="17" name="文本占位符 16"/>
          <p:cNvSpPr>
            <a:spLocks noGrp="1"/>
          </p:cNvSpPr>
          <p:nvPr>
            <p:ph type="body" sz="quarter" idx="17" hasCustomPrompt="1"/>
          </p:nvPr>
        </p:nvSpPr>
        <p:spPr>
          <a:xfrm>
            <a:off x="9510775" y="6522796"/>
            <a:ext cx="2376425"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会议日期：</a:t>
            </a:r>
            <a:r>
              <a:rPr lang="en-US" altLang="zh-CN" dirty="0"/>
              <a:t>XXXXXXXXXXXXX</a:t>
            </a:r>
            <a:endParaRPr lang="zh-CN" altLang="en-US" dirty="0"/>
          </a:p>
        </p:txBody>
      </p:sp>
    </p:spTree>
    <p:extLst>
      <p:ext uri="{BB962C8B-B14F-4D97-AF65-F5344CB8AC3E}">
        <p14:creationId xmlns:p14="http://schemas.microsoft.com/office/powerpoint/2010/main" val="623199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7EEE3-071D-4042-812D-9CE34E8BCE29}"/>
              </a:ext>
            </a:extLst>
          </p:cNvPr>
          <p:cNvSpPr>
            <a:spLocks noGrp="1"/>
          </p:cNvSpPr>
          <p:nvPr>
            <p:ph type="title"/>
          </p:nvPr>
        </p:nvSpPr>
        <p:spPr>
          <a:xfrm>
            <a:off x="839788" y="985652"/>
            <a:ext cx="3932237" cy="1071748"/>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7165F88-0A4C-4EC0-B89D-21572A72C8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CD649C-075C-46C2-B122-51C79AAA2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pic>
        <p:nvPicPr>
          <p:cNvPr id="9" name="Picture 2" descr="F:\8月\5.8月1工作请示\PPT参考材料\垒知对外宣传PPT\深色背景的PPT素材\建研PPT过渡期2-14.png"/>
          <p:cNvPicPr>
            <a:picLocks noChangeAspect="1" noChangeArrowheads="1"/>
          </p:cNvPicPr>
          <p:nvPr userDrawn="1"/>
        </p:nvPicPr>
        <p:blipFill>
          <a:blip r:embed="rId3" cstate="print"/>
          <a:srcRect/>
          <a:stretch>
            <a:fillRect/>
          </a:stretch>
        </p:blipFill>
        <p:spPr bwMode="auto">
          <a:xfrm>
            <a:off x="-50240" y="5769724"/>
            <a:ext cx="12192000" cy="1699485"/>
          </a:xfrm>
          <a:prstGeom prst="rect">
            <a:avLst/>
          </a:prstGeom>
          <a:noFill/>
        </p:spPr>
      </p:pic>
      <p:sp>
        <p:nvSpPr>
          <p:cNvPr id="10" name="文本占位符 16"/>
          <p:cNvSpPr>
            <a:spLocks noGrp="1"/>
          </p:cNvSpPr>
          <p:nvPr>
            <p:ph type="body" sz="quarter" idx="13" hasCustomPrompt="1"/>
          </p:nvPr>
        </p:nvSpPr>
        <p:spPr>
          <a:xfrm>
            <a:off x="1122985" y="6366540"/>
            <a:ext cx="2372569" cy="288904"/>
          </a:xfrm>
          <a:prstGeom prst="rect">
            <a:avLst/>
          </a:prstGeom>
        </p:spPr>
        <p:txBody>
          <a:bodyPr/>
          <a:lstStyle>
            <a:lvl1pPr>
              <a:buNone/>
              <a:defRPr sz="1100" spc="300">
                <a:solidFill>
                  <a:schemeClr val="bg2">
                    <a:lumMod val="25000"/>
                  </a:schemeClr>
                </a:solidFill>
                <a:latin typeface="黑体" pitchFamily="49" charset="-122"/>
                <a:ea typeface="黑体" pitchFamily="49" charset="-122"/>
              </a:defRPr>
            </a:lvl1pPr>
          </a:lstStyle>
          <a:p>
            <a:pPr lvl="0"/>
            <a:r>
              <a:rPr lang="zh-CN" altLang="en-US" dirty="0"/>
              <a:t>垒墨知行，共创未来</a:t>
            </a:r>
          </a:p>
        </p:txBody>
      </p:sp>
      <p:sp>
        <p:nvSpPr>
          <p:cNvPr id="11" name="文本占位符 16"/>
          <p:cNvSpPr>
            <a:spLocks noGrp="1"/>
          </p:cNvSpPr>
          <p:nvPr>
            <p:ph type="body" sz="quarter" idx="14" hasCustomPrompt="1"/>
          </p:nvPr>
        </p:nvSpPr>
        <p:spPr>
          <a:xfrm>
            <a:off x="3254657" y="6534371"/>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汇报者：某某（职称）</a:t>
            </a:r>
          </a:p>
        </p:txBody>
      </p:sp>
      <p:sp>
        <p:nvSpPr>
          <p:cNvPr id="15" name="文本占位符 16"/>
          <p:cNvSpPr>
            <a:spLocks noGrp="1"/>
          </p:cNvSpPr>
          <p:nvPr>
            <p:ph type="body" sz="quarter" idx="15" hasCustomPrompt="1"/>
          </p:nvPr>
        </p:nvSpPr>
        <p:spPr>
          <a:xfrm>
            <a:off x="4830743" y="6545946"/>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公司名称：</a:t>
            </a:r>
            <a:r>
              <a:rPr lang="en-US" altLang="zh-CN" dirty="0"/>
              <a:t>XXXXXXXXX</a:t>
            </a:r>
            <a:r>
              <a:rPr lang="zh-CN" altLang="en-US" dirty="0"/>
              <a:t>有限公司</a:t>
            </a:r>
          </a:p>
        </p:txBody>
      </p:sp>
      <p:sp>
        <p:nvSpPr>
          <p:cNvPr id="16" name="文本占位符 16"/>
          <p:cNvSpPr>
            <a:spLocks noGrp="1"/>
          </p:cNvSpPr>
          <p:nvPr>
            <p:ph type="body" sz="quarter" idx="16" hasCustomPrompt="1"/>
          </p:nvPr>
        </p:nvSpPr>
        <p:spPr>
          <a:xfrm>
            <a:off x="6973989" y="6545946"/>
            <a:ext cx="3327480"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会议标题</a:t>
            </a:r>
            <a:r>
              <a:rPr lang="en-US" altLang="zh-CN" dirty="0"/>
              <a:t>/</a:t>
            </a:r>
            <a:r>
              <a:rPr lang="zh-CN" altLang="en-US" dirty="0"/>
              <a:t>特征：</a:t>
            </a:r>
            <a:r>
              <a:rPr lang="en-US" altLang="zh-CN" dirty="0"/>
              <a:t>XXXXXXXXXXXXXXXXX</a:t>
            </a:r>
            <a:endParaRPr lang="zh-CN" altLang="en-US" dirty="0"/>
          </a:p>
        </p:txBody>
      </p:sp>
      <p:sp>
        <p:nvSpPr>
          <p:cNvPr id="17" name="文本占位符 16"/>
          <p:cNvSpPr>
            <a:spLocks noGrp="1"/>
          </p:cNvSpPr>
          <p:nvPr>
            <p:ph type="body" sz="quarter" idx="17" hasCustomPrompt="1"/>
          </p:nvPr>
        </p:nvSpPr>
        <p:spPr>
          <a:xfrm>
            <a:off x="9510775" y="6522796"/>
            <a:ext cx="2376425"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会议日期：</a:t>
            </a:r>
            <a:r>
              <a:rPr lang="en-US" altLang="zh-CN" dirty="0"/>
              <a:t>XXXXXXXXXXXXX</a:t>
            </a:r>
            <a:endParaRPr lang="zh-CN" altLang="en-US" dirty="0"/>
          </a:p>
        </p:txBody>
      </p:sp>
    </p:spTree>
    <p:extLst>
      <p:ext uri="{BB962C8B-B14F-4D97-AF65-F5344CB8AC3E}">
        <p14:creationId xmlns:p14="http://schemas.microsoft.com/office/powerpoint/2010/main" val="738349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Picture 2" descr="F:\11月\新建文件夹\3333-03.png"/>
          <p:cNvPicPr>
            <a:picLocks noChangeAspect="1" noChangeArrowheads="1"/>
          </p:cNvPicPr>
          <p:nvPr userDrawn="1"/>
        </p:nvPicPr>
        <p:blipFill>
          <a:blip r:embed="rId2"/>
          <a:srcRect/>
          <a:stretch>
            <a:fillRect/>
          </a:stretch>
        </p:blipFill>
        <p:spPr bwMode="auto">
          <a:xfrm>
            <a:off x="-201875" y="5783283"/>
            <a:ext cx="12692862" cy="1181592"/>
          </a:xfrm>
          <a:prstGeom prst="rect">
            <a:avLst/>
          </a:prstGeom>
          <a:noFill/>
        </p:spPr>
      </p:pic>
      <p:sp>
        <p:nvSpPr>
          <p:cNvPr id="6" name="ïṧḷïḓê-Freeform: Shape 27">
            <a:extLst>
              <a:ext uri="{FF2B5EF4-FFF2-40B4-BE49-F238E27FC236}">
                <a16:creationId xmlns:a16="http://schemas.microsoft.com/office/drawing/2014/main" id="{B06713DB-1CD7-4E68-AF39-F19D314F4263}"/>
              </a:ext>
            </a:extLst>
          </p:cNvPr>
          <p:cNvSpPr>
            <a:spLocks/>
          </p:cNvSpPr>
          <p:nvPr userDrawn="1"/>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ppt_x</p:attrName>
                                        </p:attrNameLst>
                                      </p:cBhvr>
                                      <p:tavLst>
                                        <p:tav tm="0">
                                          <p:val>
                                            <p:strVal val="#ppt_x-.2"/>
                                          </p:val>
                                        </p:tav>
                                        <p:tav tm="100000">
                                          <p:val>
                                            <p:strVal val="#ppt_x"/>
                                          </p:val>
                                        </p:tav>
                                      </p:tavLst>
                                    </p:anim>
                                    <p:anim calcmode="lin" valueType="num">
                                      <p:cBhvr>
                                        <p:cTn id="11"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0" name="ïṧḷïḓê-Freeform: Shape 27">
            <a:extLst>
              <a:ext uri="{FF2B5EF4-FFF2-40B4-BE49-F238E27FC236}">
                <a16:creationId xmlns:a16="http://schemas.microsoft.com/office/drawing/2014/main" id="{B06713DB-1CD7-4E68-AF39-F19D314F4263}"/>
              </a:ext>
            </a:extLst>
          </p:cNvPr>
          <p:cNvSpPr>
            <a:spLocks/>
          </p:cNvSpPr>
          <p:nvPr userDrawn="1"/>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6" name="TextBox 55">
            <a:extLst>
              <a:ext uri="{FF2B5EF4-FFF2-40B4-BE49-F238E27FC236}">
                <a16:creationId xmlns:a16="http://schemas.microsoft.com/office/drawing/2014/main" id="{7959B68F-448F-4F33-8C2A-8EFFE7895356}"/>
              </a:ext>
            </a:extLst>
          </p:cNvPr>
          <p:cNvSpPr txBox="1"/>
          <p:nvPr userDrawn="1"/>
        </p:nvSpPr>
        <p:spPr>
          <a:xfrm>
            <a:off x="2470191" y="3793324"/>
            <a:ext cx="7058344" cy="369332"/>
          </a:xfrm>
          <a:prstGeom prst="rect">
            <a:avLst/>
          </a:prstGeom>
          <a:noFill/>
        </p:spPr>
        <p:txBody>
          <a:bodyPr wrap="none" rtlCol="0">
            <a:spAutoFit/>
          </a:bodyPr>
          <a:lstStyle>
            <a:defPPr>
              <a:defRPr lang="id-ID"/>
            </a:defPPr>
            <a:lvl1pPr>
              <a:defRPr sz="1600" spc="300">
                <a:solidFill>
                  <a:schemeClr val="bg1"/>
                </a:solidFill>
                <a:effectLst>
                  <a:outerShdw blurRad="596900" sx="102000" sy="102000" algn="ctr" rotWithShape="0">
                    <a:prstClr val="black">
                      <a:alpha val="38000"/>
                    </a:prstClr>
                  </a:outerShdw>
                </a:effectLst>
                <a:latin typeface="Rajdhani Bold" panose="02000000000000000000" pitchFamily="2" charset="0"/>
                <a:cs typeface="Rajdhani Bold" panose="02000000000000000000" pitchFamily="2" charset="0"/>
              </a:defRPr>
            </a:lvl1pPr>
          </a:lstStyle>
          <a:p>
            <a:pPr algn="ctr"/>
            <a:r>
              <a:rPr lang="zh-CN" altLang="en-US" sz="1800" spc="2000" dirty="0">
                <a:solidFill>
                  <a:schemeClr val="bg2">
                    <a:lumMod val="50000"/>
                  </a:schemeClr>
                </a:solidFill>
                <a:effectLst/>
                <a:latin typeface="黑体" pitchFamily="49" charset="-122"/>
                <a:ea typeface="黑体" pitchFamily="49" charset="-122"/>
                <a:cs typeface="Arial" panose="020B0604020202020204" pitchFamily="34" charset="0"/>
              </a:rPr>
              <a:t>垒</a:t>
            </a:r>
            <a:r>
              <a:rPr lang="en-US" altLang="zh-CN" sz="1800" spc="2000" dirty="0">
                <a:solidFill>
                  <a:schemeClr val="bg2">
                    <a:lumMod val="50000"/>
                  </a:schemeClr>
                </a:solidFill>
                <a:effectLst/>
                <a:latin typeface="黑体" pitchFamily="49" charset="-122"/>
                <a:ea typeface="黑体" pitchFamily="49" charset="-122"/>
                <a:cs typeface="Arial" panose="020B0604020202020204" pitchFamily="34" charset="0"/>
              </a:rPr>
              <a:t> </a:t>
            </a:r>
            <a:r>
              <a:rPr lang="zh-CN" altLang="en-US" sz="1800" spc="2000" dirty="0">
                <a:solidFill>
                  <a:schemeClr val="bg2">
                    <a:lumMod val="50000"/>
                  </a:schemeClr>
                </a:solidFill>
                <a:effectLst/>
                <a:latin typeface="黑体" pitchFamily="49" charset="-122"/>
                <a:ea typeface="黑体" pitchFamily="49" charset="-122"/>
                <a:cs typeface="Arial" panose="020B0604020202020204" pitchFamily="34" charset="0"/>
              </a:rPr>
              <a:t>墨</a:t>
            </a:r>
            <a:r>
              <a:rPr lang="en-US" altLang="zh-CN" sz="1800" spc="2000" dirty="0">
                <a:solidFill>
                  <a:schemeClr val="bg2">
                    <a:lumMod val="50000"/>
                  </a:schemeClr>
                </a:solidFill>
                <a:effectLst/>
                <a:latin typeface="黑体" pitchFamily="49" charset="-122"/>
                <a:ea typeface="黑体" pitchFamily="49" charset="-122"/>
                <a:cs typeface="Arial" panose="020B0604020202020204" pitchFamily="34" charset="0"/>
              </a:rPr>
              <a:t> </a:t>
            </a:r>
            <a:r>
              <a:rPr lang="zh-CN" altLang="en-US" sz="1800" spc="2000" dirty="0">
                <a:solidFill>
                  <a:schemeClr val="bg2">
                    <a:lumMod val="50000"/>
                  </a:schemeClr>
                </a:solidFill>
                <a:effectLst/>
                <a:latin typeface="黑体" pitchFamily="49" charset="-122"/>
                <a:ea typeface="黑体" pitchFamily="49" charset="-122"/>
                <a:cs typeface="Arial" panose="020B0604020202020204" pitchFamily="34" charset="0"/>
              </a:rPr>
              <a:t>知</a:t>
            </a:r>
            <a:r>
              <a:rPr lang="en-US" altLang="zh-CN" sz="1800" spc="2000" dirty="0">
                <a:solidFill>
                  <a:schemeClr val="bg2">
                    <a:lumMod val="50000"/>
                  </a:schemeClr>
                </a:solidFill>
                <a:effectLst/>
                <a:latin typeface="黑体" pitchFamily="49" charset="-122"/>
                <a:ea typeface="黑体" pitchFamily="49" charset="-122"/>
                <a:cs typeface="Arial" panose="020B0604020202020204" pitchFamily="34" charset="0"/>
              </a:rPr>
              <a:t> </a:t>
            </a:r>
            <a:r>
              <a:rPr lang="zh-CN" altLang="en-US" sz="1800" spc="2000" dirty="0">
                <a:solidFill>
                  <a:schemeClr val="bg2">
                    <a:lumMod val="50000"/>
                  </a:schemeClr>
                </a:solidFill>
                <a:effectLst/>
                <a:latin typeface="黑体" pitchFamily="49" charset="-122"/>
                <a:ea typeface="黑体" pitchFamily="49" charset="-122"/>
                <a:cs typeface="Arial" panose="020B0604020202020204" pitchFamily="34" charset="0"/>
              </a:rPr>
              <a:t>行  共</a:t>
            </a:r>
            <a:r>
              <a:rPr lang="en-US" altLang="zh-CN" sz="1800" spc="2000" dirty="0">
                <a:solidFill>
                  <a:schemeClr val="bg2">
                    <a:lumMod val="50000"/>
                  </a:schemeClr>
                </a:solidFill>
                <a:effectLst/>
                <a:latin typeface="黑体" pitchFamily="49" charset="-122"/>
                <a:ea typeface="黑体" pitchFamily="49" charset="-122"/>
                <a:cs typeface="Arial" panose="020B0604020202020204" pitchFamily="34" charset="0"/>
              </a:rPr>
              <a:t> </a:t>
            </a:r>
            <a:r>
              <a:rPr lang="zh-CN" altLang="en-US" sz="1800" spc="2000" dirty="0">
                <a:solidFill>
                  <a:schemeClr val="bg2">
                    <a:lumMod val="50000"/>
                  </a:schemeClr>
                </a:solidFill>
                <a:effectLst/>
                <a:latin typeface="黑体" pitchFamily="49" charset="-122"/>
                <a:ea typeface="黑体" pitchFamily="49" charset="-122"/>
                <a:cs typeface="Arial" panose="020B0604020202020204" pitchFamily="34" charset="0"/>
              </a:rPr>
              <a:t>创</a:t>
            </a:r>
            <a:r>
              <a:rPr lang="en-US" altLang="zh-CN" sz="1800" spc="2000" dirty="0">
                <a:solidFill>
                  <a:schemeClr val="bg2">
                    <a:lumMod val="50000"/>
                  </a:schemeClr>
                </a:solidFill>
                <a:effectLst/>
                <a:latin typeface="黑体" pitchFamily="49" charset="-122"/>
                <a:ea typeface="黑体" pitchFamily="49" charset="-122"/>
                <a:cs typeface="Arial" panose="020B0604020202020204" pitchFamily="34" charset="0"/>
              </a:rPr>
              <a:t> </a:t>
            </a:r>
            <a:r>
              <a:rPr lang="zh-CN" altLang="en-US" sz="1800" spc="2000" dirty="0">
                <a:solidFill>
                  <a:schemeClr val="bg2">
                    <a:lumMod val="50000"/>
                  </a:schemeClr>
                </a:solidFill>
                <a:effectLst/>
                <a:latin typeface="黑体" pitchFamily="49" charset="-122"/>
                <a:ea typeface="黑体" pitchFamily="49" charset="-122"/>
                <a:cs typeface="Arial" panose="020B0604020202020204" pitchFamily="34" charset="0"/>
              </a:rPr>
              <a:t>未</a:t>
            </a:r>
            <a:r>
              <a:rPr lang="en-US" altLang="zh-CN" sz="1800" spc="2000" dirty="0">
                <a:solidFill>
                  <a:schemeClr val="bg2">
                    <a:lumMod val="50000"/>
                  </a:schemeClr>
                </a:solidFill>
                <a:effectLst/>
                <a:latin typeface="黑体" pitchFamily="49" charset="-122"/>
                <a:ea typeface="黑体" pitchFamily="49" charset="-122"/>
                <a:cs typeface="Arial" panose="020B0604020202020204" pitchFamily="34" charset="0"/>
              </a:rPr>
              <a:t> </a:t>
            </a:r>
            <a:r>
              <a:rPr lang="zh-CN" altLang="en-US" sz="1800" spc="2000" dirty="0">
                <a:solidFill>
                  <a:schemeClr val="bg2">
                    <a:lumMod val="50000"/>
                  </a:schemeClr>
                </a:solidFill>
                <a:effectLst/>
                <a:latin typeface="黑体" pitchFamily="49" charset="-122"/>
                <a:ea typeface="黑体" pitchFamily="49" charset="-122"/>
                <a:cs typeface="Arial" panose="020B0604020202020204" pitchFamily="34" charset="0"/>
              </a:rPr>
              <a:t>来</a:t>
            </a:r>
            <a:endParaRPr lang="en-US" sz="1800" spc="2000" dirty="0">
              <a:solidFill>
                <a:schemeClr val="bg2">
                  <a:lumMod val="50000"/>
                </a:schemeClr>
              </a:solidFill>
              <a:effectLst/>
              <a:latin typeface="黑体" pitchFamily="49" charset="-122"/>
              <a:ea typeface="黑体" pitchFamily="49" charset="-122"/>
              <a:cs typeface="Arial" panose="020B0604020202020204" pitchFamily="34" charset="0"/>
            </a:endParaRPr>
          </a:p>
        </p:txBody>
      </p:sp>
      <p:pic>
        <p:nvPicPr>
          <p:cNvPr id="7" name="Picture 4" descr="F:\10月\4.垒知集团文本规范\文本参考\新垒知文本88-02.png"/>
          <p:cNvPicPr>
            <a:picLocks noChangeAspect="1" noChangeArrowheads="1"/>
          </p:cNvPicPr>
          <p:nvPr userDrawn="1"/>
        </p:nvPicPr>
        <p:blipFill>
          <a:blip r:embed="rId2"/>
          <a:srcRect/>
          <a:stretch>
            <a:fillRect/>
          </a:stretch>
        </p:blipFill>
        <p:spPr bwMode="auto">
          <a:xfrm>
            <a:off x="3042722" y="2472696"/>
            <a:ext cx="4406281" cy="1150167"/>
          </a:xfrm>
          <a:prstGeom prst="rect">
            <a:avLst/>
          </a:prstGeom>
          <a:noFill/>
        </p:spPr>
      </p:pic>
      <p:pic>
        <p:nvPicPr>
          <p:cNvPr id="8" name="Picture 5" descr="C:\Users\Administrator\Desktop\1909-19.png"/>
          <p:cNvPicPr>
            <a:picLocks noChangeAspect="1" noChangeArrowheads="1"/>
          </p:cNvPicPr>
          <p:nvPr userDrawn="1"/>
        </p:nvPicPr>
        <p:blipFill>
          <a:blip r:embed="rId3"/>
          <a:srcRect/>
          <a:stretch>
            <a:fillRect/>
          </a:stretch>
        </p:blipFill>
        <p:spPr bwMode="auto">
          <a:xfrm>
            <a:off x="7619717" y="2384182"/>
            <a:ext cx="1229527" cy="1300462"/>
          </a:xfrm>
          <a:prstGeom prst="rect">
            <a:avLst/>
          </a:prstGeom>
          <a:noFill/>
        </p:spPr>
      </p:pic>
      <p:sp>
        <p:nvSpPr>
          <p:cNvPr id="9" name="文本框 3"/>
          <p:cNvSpPr txBox="1"/>
          <p:nvPr userDrawn="1"/>
        </p:nvSpPr>
        <p:spPr>
          <a:xfrm>
            <a:off x="2022949" y="4306121"/>
            <a:ext cx="9419500" cy="307777"/>
          </a:xfrm>
          <a:prstGeom prst="rect">
            <a:avLst/>
          </a:prstGeom>
          <a:noFill/>
        </p:spPr>
        <p:txBody>
          <a:bodyPr wrap="square" rtlCol="0">
            <a:spAutoFit/>
          </a:bodyPr>
          <a:lstStyle/>
          <a:p>
            <a:r>
              <a:rPr kumimoji="1" lang="zh-CN" altLang="en-US" sz="1400" spc="300" dirty="0">
                <a:solidFill>
                  <a:schemeClr val="bg2">
                    <a:lumMod val="10000"/>
                  </a:schemeClr>
                </a:solidFill>
              </a:rPr>
              <a:t>地址：厦门市思明区湖滨南路</a:t>
            </a:r>
            <a:r>
              <a:rPr kumimoji="1" lang="en-US" altLang="zh-CN" sz="1400" spc="300" dirty="0">
                <a:solidFill>
                  <a:schemeClr val="bg2">
                    <a:lumMod val="10000"/>
                  </a:schemeClr>
                </a:solidFill>
              </a:rPr>
              <a:t>62</a:t>
            </a:r>
            <a:r>
              <a:rPr kumimoji="1" lang="zh-CN" altLang="en-US" sz="1400" spc="300" dirty="0">
                <a:solidFill>
                  <a:schemeClr val="bg2">
                    <a:lumMod val="10000"/>
                  </a:schemeClr>
                </a:solidFill>
              </a:rPr>
              <a:t>号     网址：</a:t>
            </a:r>
            <a:r>
              <a:rPr kumimoji="1" lang="en-US" altLang="zh-CN" sz="1400" spc="300" dirty="0">
                <a:solidFill>
                  <a:schemeClr val="bg2">
                    <a:lumMod val="10000"/>
                  </a:schemeClr>
                </a:solidFill>
              </a:rPr>
              <a:t>www.lets.com    </a:t>
            </a:r>
            <a:r>
              <a:rPr kumimoji="1" lang="zh-CN" altLang="en-US" sz="1400" spc="300" dirty="0">
                <a:solidFill>
                  <a:schemeClr val="bg2">
                    <a:lumMod val="10000"/>
                  </a:schemeClr>
                </a:solidFill>
              </a:rPr>
              <a:t>股票代码：</a:t>
            </a:r>
            <a:r>
              <a:rPr kumimoji="1" lang="en-US" altLang="zh-CN" sz="1400" spc="300" dirty="0">
                <a:solidFill>
                  <a:schemeClr val="bg2">
                    <a:lumMod val="10000"/>
                  </a:schemeClr>
                </a:solidFill>
              </a:rPr>
              <a:t>002398</a:t>
            </a:r>
            <a:endParaRPr kumimoji="1" lang="zh-CN" altLang="en-US" sz="1400" spc="300" dirty="0">
              <a:solidFill>
                <a:schemeClr val="bg2">
                  <a:lumMod val="10000"/>
                </a:schemeClr>
              </a:solidFill>
            </a:endParaRPr>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pic>
        <p:nvPicPr>
          <p:cNvPr id="12" name="Picture 2" descr="F:\11月\新建文件夹\3333-03.png"/>
          <p:cNvPicPr>
            <a:picLocks noChangeAspect="1" noChangeArrowheads="1"/>
          </p:cNvPicPr>
          <p:nvPr userDrawn="1"/>
        </p:nvPicPr>
        <p:blipFill>
          <a:blip r:embed="rId5"/>
          <a:srcRect/>
          <a:stretch>
            <a:fillRect/>
          </a:stretch>
        </p:blipFill>
        <p:spPr bwMode="auto">
          <a:xfrm>
            <a:off x="-201875" y="5783283"/>
            <a:ext cx="12692862" cy="1181592"/>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9"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ppt_x</p:attrName>
                                        </p:attrNameLst>
                                      </p:cBhvr>
                                      <p:tavLst>
                                        <p:tav tm="0">
                                          <p:val>
                                            <p:strVal val="#ppt_x-.2"/>
                                          </p:val>
                                        </p:tav>
                                        <p:tav tm="100000">
                                          <p:val>
                                            <p:strVal val="#ppt_x"/>
                                          </p:val>
                                        </p:tav>
                                      </p:tavLst>
                                    </p:anim>
                                    <p:anim calcmode="lin" valueType="num">
                                      <p:cBhvr>
                                        <p:cTn id="12"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3" dur="1000"/>
                                        <p:tgtEl>
                                          <p:spTgt spid="9"/>
                                        </p:tgtEl>
                                      </p:cBhvr>
                                    </p:animEffect>
                                  </p:childTnLst>
                                </p:cTn>
                              </p:par>
                              <p:par>
                                <p:cTn id="14" presetID="53"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2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ppt_x</p:attrName>
                                        </p:attrNameLst>
                                      </p:cBhvr>
                                      <p:tavLst>
                                        <p:tav tm="0">
                                          <p:val>
                                            <p:strVal val="#ppt_x-.2"/>
                                          </p:val>
                                        </p:tav>
                                        <p:tav tm="100000">
                                          <p:val>
                                            <p:strVal val="#ppt_x"/>
                                          </p:val>
                                        </p:tav>
                                      </p:tavLst>
                                    </p:anim>
                                    <p:anim calcmode="lin" valueType="num">
                                      <p:cBhvr>
                                        <p:cTn id="28"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E63294E-4137-4133-B373-C96652FD0347}" type="datetimeFigureOut">
              <a:rPr lang="zh-CN" altLang="en-US" smtClean="0"/>
              <a:pPr/>
              <a:t>2022/1/14</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8BB8D2E3-26E2-4B7C-9771-1F6555352347}" type="slidenum">
              <a:rPr lang="zh-CN" altLang="en-US" smtClean="0"/>
              <a:pPr/>
              <a:t>‹#›</a:t>
            </a:fld>
            <a:endParaRPr lang="zh-CN" altLang="en-US" dirty="0"/>
          </a:p>
        </p:txBody>
      </p:sp>
    </p:spTree>
    <p:extLst>
      <p:ext uri="{BB962C8B-B14F-4D97-AF65-F5344CB8AC3E}">
        <p14:creationId xmlns:p14="http://schemas.microsoft.com/office/powerpoint/2010/main" val="4177385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页版式">
    <p:spTree>
      <p:nvGrpSpPr>
        <p:cNvPr id="1" name=""/>
        <p:cNvGrpSpPr/>
        <p:nvPr/>
      </p:nvGrpSpPr>
      <p:grpSpPr>
        <a:xfrm>
          <a:off x="0" y="0"/>
          <a:ext cx="0" cy="0"/>
          <a:chOff x="0" y="0"/>
          <a:chExt cx="0" cy="0"/>
        </a:xfrm>
      </p:grpSpPr>
      <p:sp>
        <p:nvSpPr>
          <p:cNvPr id="12" name="ïṧḷïḓê-Freeform: Shape 27">
            <a:extLst>
              <a:ext uri="{FF2B5EF4-FFF2-40B4-BE49-F238E27FC236}">
                <a16:creationId xmlns:a16="http://schemas.microsoft.com/office/drawing/2014/main" id="{B06713DB-1CD7-4E68-AF39-F19D314F4263}"/>
              </a:ext>
            </a:extLst>
          </p:cNvPr>
          <p:cNvSpPr>
            <a:spLocks/>
          </p:cNvSpPr>
          <p:nvPr userDrawn="1"/>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8" name="矩形: 圆角 18">
            <a:extLst>
              <a:ext uri="{FF2B5EF4-FFF2-40B4-BE49-F238E27FC236}">
                <a16:creationId xmlns:a16="http://schemas.microsoft.com/office/drawing/2014/main" id="{AF5F840F-CC71-4E15-9D6A-4A69C9C6CFDE}"/>
              </a:ext>
            </a:extLst>
          </p:cNvPr>
          <p:cNvSpPr/>
          <p:nvPr userDrawn="1"/>
        </p:nvSpPr>
        <p:spPr>
          <a:xfrm>
            <a:off x="2922763" y="4537816"/>
            <a:ext cx="6682118" cy="470282"/>
          </a:xfrm>
          <a:prstGeom prst="roundRect">
            <a:avLst>
              <a:gd name="adj" fmla="val 50000"/>
            </a:avLst>
          </a:prstGeom>
          <a:solidFill>
            <a:srgbClr val="1B9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dirty="0">
              <a:latin typeface="inpin heiti" charset="-122"/>
              <a:ea typeface="inpin heiti" charset="-122"/>
              <a:cs typeface="inpin heiti" charset="-122"/>
              <a:sym typeface="+mn-lt"/>
            </a:endParaRPr>
          </a:p>
        </p:txBody>
      </p:sp>
      <p:pic>
        <p:nvPicPr>
          <p:cNvPr id="11" name="Picture 2" descr="F:\11月\新建文件夹\3333-03.png"/>
          <p:cNvPicPr>
            <a:picLocks noChangeAspect="1" noChangeArrowheads="1"/>
          </p:cNvPicPr>
          <p:nvPr userDrawn="1"/>
        </p:nvPicPr>
        <p:blipFill>
          <a:blip r:embed="rId2"/>
          <a:srcRect/>
          <a:stretch>
            <a:fillRect/>
          </a:stretch>
        </p:blipFill>
        <p:spPr bwMode="auto">
          <a:xfrm>
            <a:off x="-201875" y="5783283"/>
            <a:ext cx="12692862" cy="1181592"/>
          </a:xfrm>
          <a:prstGeom prst="rect">
            <a:avLst/>
          </a:prstGeom>
          <a:noFill/>
        </p:spPr>
      </p:pic>
      <p:sp>
        <p:nvSpPr>
          <p:cNvPr id="16" name="文本占位符 15"/>
          <p:cNvSpPr>
            <a:spLocks noGrp="1"/>
          </p:cNvSpPr>
          <p:nvPr>
            <p:ph type="body" sz="quarter" idx="11" hasCustomPrompt="1"/>
          </p:nvPr>
        </p:nvSpPr>
        <p:spPr>
          <a:xfrm>
            <a:off x="1773190" y="2222719"/>
            <a:ext cx="8904287" cy="970648"/>
          </a:xfrm>
        </p:spPr>
        <p:txBody>
          <a:bodyPr>
            <a:norm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7200" b="1" i="0" kern="1200" spc="300" dirty="0" smtClean="0">
                <a:solidFill>
                  <a:srgbClr val="1B94CD"/>
                </a:solidFill>
                <a:effectLst>
                  <a:reflection blurRad="6350" stA="55000" endA="300" endPos="45500" dir="5400000" sy="-100000" algn="bl" rotWithShape="0"/>
                </a:effectLst>
                <a:latin typeface="黑体" pitchFamily="49" charset="-122"/>
                <a:ea typeface="黑体" pitchFamily="49" charset="-122"/>
                <a:cs typeface="inpin heiti" charset="-122"/>
                <a:sym typeface="+mn-lt"/>
              </a:defRPr>
            </a:lvl1pPr>
          </a:lstStyle>
          <a:p>
            <a:pPr lvl="0"/>
            <a:r>
              <a:rPr lang="zh-CN" altLang="en-US" sz="6000" dirty="0"/>
              <a:t>请在此编辑会议标题</a:t>
            </a:r>
            <a:endParaRPr lang="zh-CN" altLang="en-US" dirty="0"/>
          </a:p>
        </p:txBody>
      </p:sp>
      <p:sp>
        <p:nvSpPr>
          <p:cNvPr id="18" name="文本占位符 17"/>
          <p:cNvSpPr>
            <a:spLocks noGrp="1"/>
          </p:cNvSpPr>
          <p:nvPr>
            <p:ph type="body" sz="quarter" idx="12" hasCustomPrompt="1"/>
          </p:nvPr>
        </p:nvSpPr>
        <p:spPr>
          <a:xfrm>
            <a:off x="3207090" y="3306546"/>
            <a:ext cx="8313737" cy="449531"/>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spc="300">
                <a:solidFill>
                  <a:schemeClr val="tx1">
                    <a:lumMod val="50000"/>
                    <a:lumOff val="50000"/>
                  </a:schemeClr>
                </a:solidFill>
                <a:latin typeface="黑体" pitchFamily="49" charset="-122"/>
                <a:ea typeface="黑体" pitchFamily="49" charset="-122"/>
              </a:defRPr>
            </a:lvl1pPr>
          </a:lstStyle>
          <a:p>
            <a:pPr lvl="0"/>
            <a:r>
              <a:rPr lang="zh-CN" altLang="en-US" dirty="0">
                <a:latin typeface="黑体" pitchFamily="49" charset="-122"/>
                <a:ea typeface="黑体" pitchFamily="49" charset="-122"/>
              </a:rPr>
              <a:t>在此可输入会议说明的副标题或者文字信息</a:t>
            </a:r>
            <a:endParaRPr lang="zh-CN" altLang="en-US" dirty="0"/>
          </a:p>
        </p:txBody>
      </p:sp>
      <p:sp>
        <p:nvSpPr>
          <p:cNvPr id="20" name="文本占位符 19"/>
          <p:cNvSpPr>
            <a:spLocks noGrp="1"/>
          </p:cNvSpPr>
          <p:nvPr>
            <p:ph type="body" sz="quarter" idx="13" hasCustomPrompt="1"/>
          </p:nvPr>
        </p:nvSpPr>
        <p:spPr>
          <a:xfrm>
            <a:off x="3911148" y="3798426"/>
            <a:ext cx="6963190" cy="464085"/>
          </a:xfrm>
        </p:spPr>
        <p:txBody>
          <a:bodyPr>
            <a:normAutofit/>
          </a:bodyPr>
          <a:lstStyle>
            <a:lvl1pPr>
              <a:buNone/>
              <a:defRPr lang="zh-CN" altLang="en-US" sz="2000" b="0" i="0" kern="1200" spc="1400" dirty="0" smtClean="0">
                <a:solidFill>
                  <a:schemeClr val="bg1">
                    <a:lumMod val="50000"/>
                  </a:schemeClr>
                </a:solidFill>
                <a:effectLst/>
                <a:latin typeface="Arial" panose="020B0604020202020204" pitchFamily="34" charset="0"/>
                <a:ea typeface="黑体" pitchFamily="49" charset="-122"/>
                <a:cs typeface="Arial" panose="020B0604020202020204" pitchFamily="34" charset="0"/>
              </a:defRPr>
            </a:lvl1pPr>
          </a:lstStyle>
          <a:p>
            <a:pPr lvl="0"/>
            <a:r>
              <a:rPr lang="zh-CN" altLang="en-US" dirty="0"/>
              <a:t>在此编辑公司的宣传语</a:t>
            </a:r>
          </a:p>
        </p:txBody>
      </p:sp>
      <p:sp>
        <p:nvSpPr>
          <p:cNvPr id="22" name="文本占位符 21"/>
          <p:cNvSpPr>
            <a:spLocks noGrp="1"/>
          </p:cNvSpPr>
          <p:nvPr>
            <p:ph type="body" sz="quarter" idx="14" hasCustomPrompt="1"/>
          </p:nvPr>
        </p:nvSpPr>
        <p:spPr>
          <a:xfrm>
            <a:off x="3530749" y="4557787"/>
            <a:ext cx="6964363" cy="1168400"/>
          </a:xfrm>
        </p:spPr>
        <p:txBody>
          <a:bodyPr>
            <a:normAutofit/>
          </a:bodyPr>
          <a:lstStyle>
            <a:lvl1pPr>
              <a:buNone/>
              <a:defRPr sz="2400" spc="300">
                <a:solidFill>
                  <a:schemeClr val="bg1"/>
                </a:solidFill>
              </a:defRPr>
            </a:lvl1pPr>
          </a:lstStyle>
          <a:p>
            <a:pPr lvl="0"/>
            <a:r>
              <a:rPr lang="zh-CN" altLang="en-US" dirty="0"/>
              <a:t>汇报者：某某某        </a:t>
            </a:r>
            <a:r>
              <a:rPr lang="en-US" altLang="zh-CN" dirty="0"/>
              <a:t>20xx.xx.xx</a:t>
            </a:r>
            <a:endParaRPr lang="zh-CN" altLang="en-US" dirty="0"/>
          </a:p>
        </p:txBody>
      </p:sp>
      <p:sp>
        <p:nvSpPr>
          <p:cNvPr id="10" name="文本占位符 9"/>
          <p:cNvSpPr>
            <a:spLocks noGrp="1"/>
          </p:cNvSpPr>
          <p:nvPr>
            <p:ph type="body" sz="quarter" idx="15" hasCustomPrompt="1"/>
          </p:nvPr>
        </p:nvSpPr>
        <p:spPr>
          <a:xfrm>
            <a:off x="4909771" y="1138874"/>
            <a:ext cx="5767388" cy="1209675"/>
          </a:xfrm>
        </p:spPr>
        <p:txBody>
          <a:bodyPr>
            <a:normAutofit/>
          </a:bodyPr>
          <a:lstStyle>
            <a:lvl1pPr>
              <a:buNone/>
              <a:defRPr lang="zh-CN" altLang="en-US" sz="6000" b="1" i="0" kern="1200" spc="300" dirty="0" smtClean="0">
                <a:solidFill>
                  <a:srgbClr val="1B94CD"/>
                </a:solidFill>
                <a:effectLst>
                  <a:reflection blurRad="6350" stA="55000" endA="300" endPos="45500" dir="5400000" sy="-100000" algn="bl" rotWithShape="0"/>
                </a:effectLst>
                <a:latin typeface="黑体" pitchFamily="49" charset="-122"/>
                <a:ea typeface="黑体" pitchFamily="49" charset="-122"/>
                <a:cs typeface="inpin heiti" charset="-122"/>
                <a:sym typeface="+mn-lt"/>
              </a:defRPr>
            </a:lvl1pPr>
          </a:lstStyle>
          <a:p>
            <a:pPr lvl="0"/>
            <a:r>
              <a:rPr lang="en-US" altLang="zh-CN" dirty="0"/>
              <a:t>20XX</a:t>
            </a:r>
            <a:endParaRPr lang="zh-CN" altLang="en-US"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ppt_x</p:attrName>
                                        </p:attrNameLst>
                                      </p:cBhvr>
                                      <p:tavLst>
                                        <p:tav tm="0">
                                          <p:val>
                                            <p:strVal val="#ppt_x-.2"/>
                                          </p:val>
                                        </p:tav>
                                        <p:tav tm="100000">
                                          <p:val>
                                            <p:strVal val="#ppt_x"/>
                                          </p:val>
                                        </p:tav>
                                      </p:tavLst>
                                    </p:anim>
                                    <p:anim calcmode="lin" valueType="num">
                                      <p:cBhvr>
                                        <p:cTn id="16"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7" dur="1000"/>
                                        <p:tgtEl>
                                          <p:spTgt spid="11"/>
                                        </p:tgtEl>
                                      </p:cBhvr>
                                    </p:animEffect>
                                  </p:childTnLst>
                                </p:cTn>
                              </p:par>
                              <p:par>
                                <p:cTn id="18" presetID="50" presetClass="entr" presetSubtype="0" decel="100000"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 calcmode="lin" valueType="num">
                                      <p:cBhvr>
                                        <p:cTn id="20" dur="1000" fill="hold"/>
                                        <p:tgtEl>
                                          <p:spTgt spid="16">
                                            <p:txEl>
                                              <p:pRg st="0" end="0"/>
                                            </p:txEl>
                                          </p:spTgt>
                                        </p:tgtEl>
                                        <p:attrNameLst>
                                          <p:attrName>ppt_w</p:attrName>
                                        </p:attrNameLst>
                                      </p:cBhvr>
                                      <p:tavLst>
                                        <p:tav tm="0">
                                          <p:val>
                                            <p:strVal val="#ppt_w+.3"/>
                                          </p:val>
                                        </p:tav>
                                        <p:tav tm="100000">
                                          <p:val>
                                            <p:strVal val="#ppt_w"/>
                                          </p:val>
                                        </p:tav>
                                      </p:tavLst>
                                    </p:anim>
                                    <p:anim calcmode="lin" valueType="num">
                                      <p:cBhvr>
                                        <p:cTn id="21" dur="1000" fill="hold"/>
                                        <p:tgtEl>
                                          <p:spTgt spid="16">
                                            <p:txEl>
                                              <p:pRg st="0" end="0"/>
                                            </p:txEl>
                                          </p:spTgt>
                                        </p:tgtEl>
                                        <p:attrNameLst>
                                          <p:attrName>ppt_h</p:attrName>
                                        </p:attrNameLst>
                                      </p:cBhvr>
                                      <p:tavLst>
                                        <p:tav tm="0">
                                          <p:val>
                                            <p:strVal val="#ppt_h"/>
                                          </p:val>
                                        </p:tav>
                                        <p:tav tm="100000">
                                          <p:val>
                                            <p:strVal val="#ppt_h"/>
                                          </p:val>
                                        </p:tav>
                                      </p:tavLst>
                                    </p:anim>
                                    <p:animEffect transition="in" filter="fade">
                                      <p:cBhvr>
                                        <p:cTn id="22" dur="1000"/>
                                        <p:tgtEl>
                                          <p:spTgt spid="16">
                                            <p:txEl>
                                              <p:pRg st="0" end="0"/>
                                            </p:txEl>
                                          </p:spTgt>
                                        </p:tgtEl>
                                      </p:cBhvr>
                                    </p:animEffect>
                                  </p:childTnLst>
                                </p:cTn>
                              </p:par>
                              <p:par>
                                <p:cTn id="23" presetID="2" presetClass="entr" presetSubtype="8"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 calcmode="lin" valueType="num">
                                      <p:cBhvr additive="base">
                                        <p:cTn id="2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6" grpId="0" build="p">
        <p:tmplLst>
          <p:tmpl lvl="1">
            <p:tnLst>
              <p:par>
                <p:cTn presetID="50" presetClass="entr" presetSubtype="0"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1000" fill="hold"/>
                        <p:tgtEl>
                          <p:spTgt spid="16"/>
                        </p:tgtEl>
                        <p:attrNameLst>
                          <p:attrName>ppt_w</p:attrName>
                        </p:attrNameLst>
                      </p:cBhvr>
                      <p:tavLst>
                        <p:tav tm="0">
                          <p:val>
                            <p:strVal val="#ppt_w+.3"/>
                          </p:val>
                        </p:tav>
                        <p:tav tm="100000">
                          <p:val>
                            <p:strVal val="#ppt_w"/>
                          </p:val>
                        </p:tav>
                      </p:tavLst>
                    </p:anim>
                    <p:anim calcmode="lin" valueType="num">
                      <p:cBhvr>
                        <p:cTn dur="1000" fill="hold"/>
                        <p:tgtEl>
                          <p:spTgt spid="16"/>
                        </p:tgtEl>
                        <p:attrNameLst>
                          <p:attrName>ppt_h</p:attrName>
                        </p:attrNameLst>
                      </p:cBhvr>
                      <p:tavLst>
                        <p:tav tm="0">
                          <p:val>
                            <p:strVal val="#ppt_h"/>
                          </p:val>
                        </p:tav>
                        <p:tav tm="100000">
                          <p:val>
                            <p:strVal val="#ppt_h"/>
                          </p:val>
                        </p:tav>
                      </p:tavLst>
                    </p:anim>
                    <p:animEffect transition="in" filter="fade">
                      <p:cBhvr>
                        <p:cTn dur="1000"/>
                        <p:tgtEl>
                          <p:spTgt spid="16"/>
                        </p:tgtEl>
                      </p:cBhvr>
                    </p:animEffect>
                  </p:childTnLst>
                </p:cTn>
              </p:par>
            </p:tnLst>
          </p:tmpl>
        </p:tmplLst>
      </p:bldP>
      <p:bldP spid="18" grpId="0" build="p">
        <p:tmplLst>
          <p:tmpl lvl="1">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sp>
        <p:nvSpPr>
          <p:cNvPr id="7" name="TextBox 29">
            <a:extLst>
              <a:ext uri="{FF2B5EF4-FFF2-40B4-BE49-F238E27FC236}">
                <a16:creationId xmlns:a16="http://schemas.microsoft.com/office/drawing/2014/main" id="{309BD8BE-3886-4DD4-976E-D93E7BD04DDD}"/>
              </a:ext>
            </a:extLst>
          </p:cNvPr>
          <p:cNvSpPr txBox="1"/>
          <p:nvPr userDrawn="1"/>
        </p:nvSpPr>
        <p:spPr>
          <a:xfrm>
            <a:off x="1254698" y="575622"/>
            <a:ext cx="2943032" cy="1261884"/>
          </a:xfrm>
          <a:prstGeom prst="rect">
            <a:avLst/>
          </a:prstGeom>
          <a:noFill/>
        </p:spPr>
        <p:txBody>
          <a:bodyPr wrap="square" rtlCol="0">
            <a:spAutoFit/>
          </a:bodyPr>
          <a:lstStyle>
            <a:defPPr>
              <a:defRPr lang="id-ID"/>
            </a:defPPr>
            <a:lvl1pPr algn="ctr">
              <a:defRPr sz="3600">
                <a:solidFill>
                  <a:schemeClr val="tx1">
                    <a:lumMod val="65000"/>
                    <a:lumOff val="35000"/>
                  </a:schemeClr>
                </a:solidFill>
                <a:latin typeface="Rajdhani" panose="02000000000000000000" pitchFamily="2" charset="0"/>
                <a:cs typeface="Rajdhani" panose="02000000000000000000" pitchFamily="2" charset="0"/>
              </a:defRPr>
            </a:lvl1pPr>
          </a:lstStyle>
          <a:p>
            <a:pPr algn="l"/>
            <a:r>
              <a:rPr lang="zh-CN" altLang="en-US" sz="4400" dirty="0">
                <a:solidFill>
                  <a:schemeClr val="bg1">
                    <a:lumMod val="50000"/>
                  </a:schemeClr>
                </a:solidFill>
                <a:latin typeface="SimHei" charset="-122"/>
                <a:ea typeface="SimHei" charset="-122"/>
                <a:cs typeface="SimHei" charset="-122"/>
              </a:rPr>
              <a:t>目录</a:t>
            </a:r>
            <a:endParaRPr lang="en-US" sz="4400" dirty="0">
              <a:solidFill>
                <a:schemeClr val="bg1">
                  <a:lumMod val="50000"/>
                </a:schemeClr>
              </a:solidFill>
              <a:latin typeface="SimHei" charset="-122"/>
              <a:ea typeface="SimHei" charset="-122"/>
              <a:cs typeface="SimHei" charset="-122"/>
            </a:endParaRPr>
          </a:p>
          <a:p>
            <a:pPr algn="l"/>
            <a:r>
              <a:rPr lang="en-US" sz="3200" spc="300" dirty="0">
                <a:solidFill>
                  <a:schemeClr val="bg1">
                    <a:lumMod val="50000"/>
                  </a:schemeClr>
                </a:solidFill>
                <a:latin typeface="张海山锐谐体" panose="02000000000000000000" pitchFamily="2" charset="-122"/>
                <a:ea typeface="张海山锐谐体" panose="02000000000000000000" pitchFamily="2" charset="-122"/>
                <a:cs typeface="Arial" panose="020B0604020202020204" pitchFamily="34" charset="0"/>
              </a:rPr>
              <a:t>CONTENTS</a:t>
            </a:r>
            <a:endParaRPr lang="id-ID" sz="3200" spc="300" dirty="0">
              <a:solidFill>
                <a:schemeClr val="bg1">
                  <a:lumMod val="50000"/>
                </a:schemeClr>
              </a:solidFill>
              <a:latin typeface="张海山锐谐体" panose="02000000000000000000" pitchFamily="2" charset="-122"/>
              <a:ea typeface="张海山锐谐体" panose="02000000000000000000" pitchFamily="2" charset="-122"/>
              <a:cs typeface="Arial" panose="020B0604020202020204" pitchFamily="34" charset="0"/>
            </a:endParaRPr>
          </a:p>
        </p:txBody>
      </p:sp>
      <p:pic>
        <p:nvPicPr>
          <p:cNvPr id="8" name="Picture 2" descr="F:\11月\新建文件夹\3333-03.png"/>
          <p:cNvPicPr>
            <a:picLocks noChangeAspect="1" noChangeArrowheads="1"/>
          </p:cNvPicPr>
          <p:nvPr userDrawn="1"/>
        </p:nvPicPr>
        <p:blipFill>
          <a:blip r:embed="rId3"/>
          <a:srcRect/>
          <a:stretch>
            <a:fillRect/>
          </a:stretch>
        </p:blipFill>
        <p:spPr bwMode="auto">
          <a:xfrm>
            <a:off x="-201875" y="5783283"/>
            <a:ext cx="12692862" cy="1181592"/>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9"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ppt_x</p:attrName>
                                        </p:attrNameLst>
                                      </p:cBhvr>
                                      <p:tavLst>
                                        <p:tav tm="0">
                                          <p:val>
                                            <p:strVal val="#ppt_x-.2"/>
                                          </p:val>
                                        </p:tav>
                                        <p:tav tm="100000">
                                          <p:val>
                                            <p:strVal val="#ppt_x"/>
                                          </p:val>
                                        </p:tav>
                                      </p:tavLst>
                                    </p:anim>
                                    <p:anim calcmode="lin" valueType="num">
                                      <p:cBhvr>
                                        <p:cTn id="12"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版式">
    <p:spTree>
      <p:nvGrpSpPr>
        <p:cNvPr id="1" name=""/>
        <p:cNvGrpSpPr/>
        <p:nvPr/>
      </p:nvGrpSpPr>
      <p:grpSpPr>
        <a:xfrm>
          <a:off x="0" y="0"/>
          <a:ext cx="0" cy="0"/>
          <a:chOff x="0" y="0"/>
          <a:chExt cx="0" cy="0"/>
        </a:xfrm>
      </p:grpSpPr>
      <p:sp>
        <p:nvSpPr>
          <p:cNvPr id="6" name="标题 1"/>
          <p:cNvSpPr>
            <a:spLocks noGrp="1"/>
          </p:cNvSpPr>
          <p:nvPr>
            <p:ph type="title" hasCustomPrompt="1"/>
          </p:nvPr>
        </p:nvSpPr>
        <p:spPr>
          <a:xfrm>
            <a:off x="4877964" y="2830240"/>
            <a:ext cx="4143404" cy="1022350"/>
          </a:xfrm>
        </p:spPr>
        <p:txBody>
          <a:bodyPr anchor="t">
            <a:normAutofit/>
          </a:bodyPr>
          <a:lstStyle>
            <a:lvl1pPr algn="l">
              <a:defRPr kumimoji="0" lang="zh-CN" altLang="en-US" sz="4400" b="1" i="0" u="none" strike="noStrike" kern="1200" cap="none" spc="300" normalizeH="0" baseline="0" noProof="0" dirty="0">
                <a:ln>
                  <a:noFill/>
                </a:ln>
                <a:solidFill>
                  <a:schemeClr val="bg1">
                    <a:lumMod val="50000"/>
                  </a:schemeClr>
                </a:solidFill>
                <a:effectLst/>
                <a:uLnTx/>
                <a:uFillTx/>
                <a:latin typeface="黑体" pitchFamily="49" charset="-122"/>
                <a:ea typeface="黑体" pitchFamily="49"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在此编辑标题</a:t>
            </a:r>
          </a:p>
        </p:txBody>
      </p:sp>
      <p:sp>
        <p:nvSpPr>
          <p:cNvPr id="7" name="文本占位符 2"/>
          <p:cNvSpPr>
            <a:spLocks noGrp="1"/>
          </p:cNvSpPr>
          <p:nvPr>
            <p:ph type="body" idx="1" hasCustomPrompt="1"/>
          </p:nvPr>
        </p:nvSpPr>
        <p:spPr>
          <a:xfrm>
            <a:off x="2981672" y="2264235"/>
            <a:ext cx="2532864" cy="1618449"/>
          </a:xfrm>
        </p:spPr>
        <p:txBody>
          <a:bodyPr anchor="b">
            <a:noAutofit/>
          </a:bodyPr>
          <a:lstStyle>
            <a:lvl1pPr marL="0" marR="0" indent="0" algn="ctr" defTabSz="914400" rtl="0" eaLnBrk="1" fontAlgn="auto" latinLnBrk="0" hangingPunct="1">
              <a:lnSpc>
                <a:spcPct val="100000"/>
              </a:lnSpc>
              <a:spcBef>
                <a:spcPct val="20000"/>
              </a:spcBef>
              <a:spcAft>
                <a:spcPts val="0"/>
              </a:spcAft>
              <a:buClrTx/>
              <a:buSzTx/>
              <a:buFontTx/>
              <a:buNone/>
              <a:tabLst/>
              <a:defRPr kumimoji="0" lang="zh-CN" altLang="en-US" sz="11500" b="0" i="0" u="none" strike="noStrike" kern="1200" cap="none" spc="0" normalizeH="0" baseline="0" noProof="0">
                <a:ln>
                  <a:noFill/>
                </a:ln>
                <a:solidFill>
                  <a:srgbClr val="1B94CD"/>
                </a:solidFill>
                <a:effectLst/>
                <a:uLnTx/>
                <a:uFillTx/>
                <a:latin typeface="宋体" pitchFamily="2" charset="-122"/>
                <a:ea typeface="宋体" pitchFamily="2" charset="-122"/>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11500" b="0" i="0" u="none" strike="noStrike" kern="1200" cap="none" spc="0" normalizeH="0" baseline="0" noProof="0" dirty="0">
                <a:ln>
                  <a:noFill/>
                </a:ln>
                <a:solidFill>
                  <a:srgbClr val="1B94CD"/>
                </a:solidFill>
                <a:effectLst/>
                <a:uLnTx/>
                <a:uFillTx/>
                <a:latin typeface="宋体" pitchFamily="2" charset="-122"/>
                <a:ea typeface="宋体" pitchFamily="2" charset="-122"/>
                <a:cs typeface="Arial" panose="020B0604020202020204" pitchFamily="34" charset="0"/>
              </a:rPr>
              <a:t>0</a:t>
            </a:r>
            <a:r>
              <a:rPr lang="en-US" altLang="zh-CN" sz="11500" b="0" dirty="0">
                <a:solidFill>
                  <a:srgbClr val="1B94CD"/>
                </a:solidFill>
                <a:latin typeface="宋体" pitchFamily="2" charset="-122"/>
                <a:ea typeface="宋体" pitchFamily="2" charset="-122"/>
                <a:cs typeface="Arial" panose="020B0604020202020204" pitchFamily="34" charset="0"/>
              </a:rPr>
              <a:t>1</a:t>
            </a:r>
            <a:r>
              <a:rPr kumimoji="0" lang="en-US" sz="11500" b="0" i="0" u="none" strike="noStrike" kern="1200" cap="none" spc="0" normalizeH="0" baseline="0" noProof="0" dirty="0">
                <a:ln>
                  <a:noFill/>
                </a:ln>
                <a:solidFill>
                  <a:srgbClr val="1B94CD"/>
                </a:solidFill>
                <a:effectLst/>
                <a:uLnTx/>
                <a:uFillTx/>
                <a:latin typeface="宋体" pitchFamily="2" charset="-122"/>
                <a:ea typeface="宋体" pitchFamily="2" charset="-122"/>
                <a:cs typeface="Arial" panose="020B0604020202020204" pitchFamily="34" charset="0"/>
              </a:rPr>
              <a:t>.</a:t>
            </a:r>
          </a:p>
        </p:txBody>
      </p:sp>
      <p:sp>
        <p:nvSpPr>
          <p:cNvPr id="8" name="文本占位符 10"/>
          <p:cNvSpPr>
            <a:spLocks noGrp="1"/>
          </p:cNvSpPr>
          <p:nvPr>
            <p:ph type="body" sz="quarter" idx="13" hasCustomPrompt="1"/>
          </p:nvPr>
        </p:nvSpPr>
        <p:spPr>
          <a:xfrm>
            <a:off x="4877964" y="2218728"/>
            <a:ext cx="2643187" cy="1000125"/>
          </a:xfrm>
        </p:spPr>
        <p:txBody>
          <a:bodyPr>
            <a:normAutofit/>
          </a:bodyPr>
          <a:lstStyle>
            <a:lvl1pPr>
              <a:buNone/>
              <a:defRPr kumimoji="0" lang="zh-CN" altLang="en-US" sz="4000" b="1" i="0" u="none" strike="noStrike" kern="1200" cap="none" spc="0" normalizeH="0" baseline="0" noProof="0" dirty="0">
                <a:ln>
                  <a:noFill/>
                </a:ln>
                <a:solidFill>
                  <a:schemeClr val="bg1">
                    <a:lumMod val="50000"/>
                  </a:schemeClr>
                </a:solidFill>
                <a:effectLst/>
                <a:uLnTx/>
                <a:uFillTx/>
                <a:latin typeface="等线" pitchFamily="2" charset="-122"/>
                <a:ea typeface="等线" pitchFamily="2" charset="-122"/>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Part One</a:t>
            </a:r>
            <a:endParaRPr lang="zh-CN" altLang="en-US" dirty="0"/>
          </a:p>
        </p:txBody>
      </p:sp>
      <p:pic>
        <p:nvPicPr>
          <p:cNvPr id="9" name="Picture 2" descr="F:\11月\新建文件夹\3333-03.png"/>
          <p:cNvPicPr>
            <a:picLocks noChangeAspect="1" noChangeArrowheads="1"/>
          </p:cNvPicPr>
          <p:nvPr userDrawn="1"/>
        </p:nvPicPr>
        <p:blipFill>
          <a:blip r:embed="rId2"/>
          <a:srcRect/>
          <a:stretch>
            <a:fillRect/>
          </a:stretch>
        </p:blipFill>
        <p:spPr bwMode="auto">
          <a:xfrm>
            <a:off x="-201875" y="5783283"/>
            <a:ext cx="12692862" cy="1181592"/>
          </a:xfrm>
          <a:prstGeom prst="rect">
            <a:avLst/>
          </a:prstGeom>
          <a:noFill/>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sp>
        <p:nvSpPr>
          <p:cNvPr id="23" name="文本占位符 22"/>
          <p:cNvSpPr>
            <a:spLocks noGrp="1"/>
          </p:cNvSpPr>
          <p:nvPr>
            <p:ph type="body" sz="quarter" idx="14" hasCustomPrompt="1"/>
          </p:nvPr>
        </p:nvSpPr>
        <p:spPr>
          <a:xfrm>
            <a:off x="2054127" y="3980596"/>
            <a:ext cx="8764588" cy="1492250"/>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50000"/>
                    <a:lumOff val="50000"/>
                  </a:schemeClr>
                </a:solidFill>
                <a:latin typeface="黑体" pitchFamily="49" charset="-122"/>
                <a:ea typeface="黑体" pitchFamily="49"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输入文字信息输入文字信息输入文字信息输入文字信息输入文字信息</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dirty="0"/>
          </a:p>
          <a:p>
            <a:pPr lvl="0"/>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heel(1)">
                                      <p:cBhvr>
                                        <p:cTn id="7" dur="1000"/>
                                        <p:tgtEl>
                                          <p:spTgt spid="7">
                                            <p:txEl>
                                              <p:pRg st="0" end="0"/>
                                            </p:txEl>
                                          </p:spTgt>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3" presetClass="entr" presetSubtype="3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4*#ppt_w"/>
                                          </p:val>
                                        </p:tav>
                                        <p:tav tm="100000">
                                          <p:val>
                                            <p:strVal val="#ppt_w"/>
                                          </p:val>
                                        </p:tav>
                                      </p:tavLst>
                                    </p:anim>
                                    <p:anim calcmode="lin" valueType="num">
                                      <p:cBhvr>
                                        <p:cTn id="17" dur="500" fill="hold"/>
                                        <p:tgtEl>
                                          <p:spTgt spid="6"/>
                                        </p:tgtEl>
                                        <p:attrNameLst>
                                          <p:attrName>ppt_h</p:attrName>
                                        </p:attrNameLst>
                                      </p:cBhvr>
                                      <p:tavLst>
                                        <p:tav tm="0">
                                          <p:val>
                                            <p:strVal val="4*#ppt_h"/>
                                          </p:val>
                                        </p:tav>
                                        <p:tav tm="100000">
                                          <p:val>
                                            <p:strVal val="#ppt_h"/>
                                          </p:val>
                                        </p:tav>
                                      </p:tavLst>
                                    </p:anim>
                                  </p:childTnLst>
                                </p:cTn>
                              </p:par>
                              <p:par>
                                <p:cTn id="18" presetID="29"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ppt_x</p:attrName>
                                        </p:attrNameLst>
                                      </p:cBhvr>
                                      <p:tavLst>
                                        <p:tav tm="0">
                                          <p:val>
                                            <p:strVal val="#ppt_x-.2"/>
                                          </p:val>
                                        </p:tav>
                                        <p:tav tm="100000">
                                          <p:val>
                                            <p:strVal val="#ppt_x"/>
                                          </p:val>
                                        </p:tav>
                                      </p:tavLst>
                                    </p:anim>
                                    <p:anim calcmode="lin" valueType="num">
                                      <p:cBhvr>
                                        <p:cTn id="21"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1" presetClass="entr" presetSubtype="1"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heel(1)">
                      <p:cBhvr>
                        <p:cTn dur="1000"/>
                        <p:tgtEl>
                          <p:spTgt spid="7"/>
                        </p:tgtEl>
                      </p:cBhvr>
                    </p:animEffect>
                  </p:childTnLst>
                </p:cTn>
              </p:par>
            </p:tnLst>
          </p:tmpl>
        </p:tmplLst>
      </p:bldP>
      <p:bldP spid="8" grpId="0" build="p">
        <p:tmplLst>
          <p:tmpl lvl="1">
            <p:tnLst>
              <p:par>
                <p:cTn presetID="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2964E-9B86-4053-820E-D7309D2C9F5B}"/>
              </a:ext>
            </a:extLst>
          </p:cNvPr>
          <p:cNvSpPr>
            <a:spLocks noGrp="1"/>
          </p:cNvSpPr>
          <p:nvPr>
            <p:ph type="title"/>
          </p:nvPr>
        </p:nvSpPr>
        <p:spPr>
          <a:xfrm>
            <a:off x="838200" y="1055079"/>
            <a:ext cx="10515600" cy="734085"/>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B0B297-1EFC-42BB-9153-06D8CF45C66F}"/>
              </a:ext>
            </a:extLst>
          </p:cNvPr>
          <p:cNvSpPr>
            <a:spLocks noGrp="1"/>
          </p:cNvSpPr>
          <p:nvPr>
            <p:ph idx="1"/>
          </p:nvPr>
        </p:nvSpPr>
        <p:spPr>
          <a:xfrm>
            <a:off x="838200" y="1969477"/>
            <a:ext cx="10515600" cy="420748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sp>
        <p:nvSpPr>
          <p:cNvPr id="9" name="文本占位符 9"/>
          <p:cNvSpPr>
            <a:spLocks noGrp="1"/>
          </p:cNvSpPr>
          <p:nvPr>
            <p:ph type="body" sz="quarter" idx="17" hasCustomPrompt="1"/>
          </p:nvPr>
        </p:nvSpPr>
        <p:spPr>
          <a:xfrm>
            <a:off x="285717" y="196933"/>
            <a:ext cx="2214565" cy="857256"/>
          </a:xfrm>
        </p:spPr>
        <p:txBody>
          <a:bodyPr>
            <a:normAutofit/>
          </a:bodyPr>
          <a:lstStyle>
            <a:lvl1pPr>
              <a:buNone/>
              <a:defRPr sz="5400">
                <a:solidFill>
                  <a:srgbClr val="1B94CD"/>
                </a:solidFill>
                <a:latin typeface="黑体" pitchFamily="49" charset="-122"/>
                <a:ea typeface="黑体" pitchFamily="49" charset="-122"/>
              </a:defRPr>
            </a:lvl1pPr>
          </a:lstStyle>
          <a:p>
            <a:pPr lvl="0"/>
            <a:r>
              <a:rPr lang="en-US" altLang="zh-CN" dirty="0"/>
              <a:t>01</a:t>
            </a:r>
            <a:endParaRPr lang="zh-CN" altLang="en-US" dirty="0"/>
          </a:p>
        </p:txBody>
      </p:sp>
      <p:sp>
        <p:nvSpPr>
          <p:cNvPr id="10" name="文本占位符 14"/>
          <p:cNvSpPr>
            <a:spLocks noGrp="1"/>
          </p:cNvSpPr>
          <p:nvPr>
            <p:ph type="body" sz="quarter" idx="18" hasCustomPrompt="1"/>
          </p:nvPr>
        </p:nvSpPr>
        <p:spPr>
          <a:xfrm>
            <a:off x="995672" y="268372"/>
            <a:ext cx="6429375" cy="500066"/>
          </a:xfrm>
        </p:spPr>
        <p:txBody>
          <a:bodyPr>
            <a:normAutofit/>
          </a:bodyPr>
          <a:lstStyle>
            <a:lvl1pPr>
              <a:buNone/>
              <a:defRPr sz="2400">
                <a:solidFill>
                  <a:schemeClr val="tx1">
                    <a:lumMod val="75000"/>
                    <a:lumOff val="25000"/>
                  </a:schemeClr>
                </a:solidFill>
                <a:latin typeface="黑体" pitchFamily="49" charset="-122"/>
                <a:ea typeface="黑体" pitchFamily="49" charset="-122"/>
              </a:defRPr>
            </a:lvl1pPr>
          </a:lstStyle>
          <a:p>
            <a:pPr lvl="0"/>
            <a:r>
              <a:rPr lang="zh-CN" altLang="en-US" dirty="0"/>
              <a:t>在此编辑标题</a:t>
            </a:r>
          </a:p>
        </p:txBody>
      </p:sp>
      <p:sp>
        <p:nvSpPr>
          <p:cNvPr id="11" name="文本占位符 16"/>
          <p:cNvSpPr>
            <a:spLocks noGrp="1"/>
          </p:cNvSpPr>
          <p:nvPr>
            <p:ph type="body" sz="quarter" idx="19" hasCustomPrompt="1"/>
          </p:nvPr>
        </p:nvSpPr>
        <p:spPr>
          <a:xfrm>
            <a:off x="1009763" y="680731"/>
            <a:ext cx="7000875" cy="285752"/>
          </a:xfrm>
        </p:spPr>
        <p:txBody>
          <a:bodyPr>
            <a:normAutofit/>
          </a:bodyPr>
          <a:lstStyle>
            <a:lvl1pPr>
              <a:buNone/>
              <a:defRPr sz="1100">
                <a:solidFill>
                  <a:schemeClr val="tx1">
                    <a:lumMod val="75000"/>
                    <a:lumOff val="25000"/>
                  </a:schemeClr>
                </a:solidFill>
                <a:latin typeface="Arial" pitchFamily="34" charset="0"/>
                <a:cs typeface="Arial" pitchFamily="34" charset="0"/>
              </a:defRPr>
            </a:lvl1pPr>
          </a:lstStyle>
          <a:p>
            <a:pPr lvl="0"/>
            <a:r>
              <a:rPr lang="en-US" altLang="zh-CN" dirty="0"/>
              <a:t>PLEASE ENTER YOUR TITLE TRANSLATION HERE</a:t>
            </a:r>
            <a:endParaRPr lang="zh-CN" altLang="en-US" dirty="0"/>
          </a:p>
        </p:txBody>
      </p:sp>
    </p:spTree>
    <p:extLst>
      <p:ext uri="{BB962C8B-B14F-4D97-AF65-F5344CB8AC3E}">
        <p14:creationId xmlns:p14="http://schemas.microsoft.com/office/powerpoint/2010/main" val="2573223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2964E-9B86-4053-820E-D7309D2C9F5B}"/>
              </a:ext>
            </a:extLst>
          </p:cNvPr>
          <p:cNvSpPr>
            <a:spLocks noGrp="1"/>
          </p:cNvSpPr>
          <p:nvPr>
            <p:ph type="title"/>
          </p:nvPr>
        </p:nvSpPr>
        <p:spPr>
          <a:xfrm>
            <a:off x="838200" y="1055079"/>
            <a:ext cx="10515600" cy="734085"/>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B0B297-1EFC-42BB-9153-06D8CF45C66F}"/>
              </a:ext>
            </a:extLst>
          </p:cNvPr>
          <p:cNvSpPr>
            <a:spLocks noGrp="1"/>
          </p:cNvSpPr>
          <p:nvPr>
            <p:ph idx="1"/>
          </p:nvPr>
        </p:nvSpPr>
        <p:spPr>
          <a:xfrm>
            <a:off x="838200" y="1969477"/>
            <a:ext cx="10515600" cy="420748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sp>
        <p:nvSpPr>
          <p:cNvPr id="9" name="文本占位符 9"/>
          <p:cNvSpPr>
            <a:spLocks noGrp="1"/>
          </p:cNvSpPr>
          <p:nvPr>
            <p:ph type="body" sz="quarter" idx="17" hasCustomPrompt="1"/>
          </p:nvPr>
        </p:nvSpPr>
        <p:spPr>
          <a:xfrm>
            <a:off x="285717" y="196933"/>
            <a:ext cx="2214565" cy="857256"/>
          </a:xfrm>
        </p:spPr>
        <p:txBody>
          <a:bodyPr>
            <a:normAutofit/>
          </a:bodyPr>
          <a:lstStyle>
            <a:lvl1pPr>
              <a:buNone/>
              <a:defRPr sz="5400">
                <a:solidFill>
                  <a:srgbClr val="1B94CD"/>
                </a:solidFill>
                <a:latin typeface="黑体" pitchFamily="49" charset="-122"/>
                <a:ea typeface="黑体" pitchFamily="49" charset="-122"/>
              </a:defRPr>
            </a:lvl1pPr>
          </a:lstStyle>
          <a:p>
            <a:pPr lvl="0"/>
            <a:r>
              <a:rPr lang="en-US" altLang="zh-CN" dirty="0"/>
              <a:t>01</a:t>
            </a:r>
            <a:endParaRPr lang="zh-CN" altLang="en-US" dirty="0"/>
          </a:p>
        </p:txBody>
      </p:sp>
      <p:sp>
        <p:nvSpPr>
          <p:cNvPr id="10" name="文本占位符 14"/>
          <p:cNvSpPr>
            <a:spLocks noGrp="1"/>
          </p:cNvSpPr>
          <p:nvPr>
            <p:ph type="body" sz="quarter" idx="18" hasCustomPrompt="1"/>
          </p:nvPr>
        </p:nvSpPr>
        <p:spPr>
          <a:xfrm>
            <a:off x="995672" y="268372"/>
            <a:ext cx="6429375" cy="500066"/>
          </a:xfrm>
        </p:spPr>
        <p:txBody>
          <a:bodyPr>
            <a:normAutofit/>
          </a:bodyPr>
          <a:lstStyle>
            <a:lvl1pPr>
              <a:buNone/>
              <a:defRPr sz="2400">
                <a:solidFill>
                  <a:schemeClr val="tx1">
                    <a:lumMod val="75000"/>
                    <a:lumOff val="25000"/>
                  </a:schemeClr>
                </a:solidFill>
                <a:latin typeface="黑体" pitchFamily="49" charset="-122"/>
                <a:ea typeface="黑体" pitchFamily="49" charset="-122"/>
              </a:defRPr>
            </a:lvl1pPr>
          </a:lstStyle>
          <a:p>
            <a:pPr lvl="0"/>
            <a:r>
              <a:rPr lang="zh-CN" altLang="en-US" dirty="0"/>
              <a:t>在此编辑标题</a:t>
            </a:r>
          </a:p>
        </p:txBody>
      </p:sp>
      <p:sp>
        <p:nvSpPr>
          <p:cNvPr id="11" name="文本占位符 16"/>
          <p:cNvSpPr>
            <a:spLocks noGrp="1"/>
          </p:cNvSpPr>
          <p:nvPr>
            <p:ph type="body" sz="quarter" idx="19" hasCustomPrompt="1"/>
          </p:nvPr>
        </p:nvSpPr>
        <p:spPr>
          <a:xfrm>
            <a:off x="1009763" y="680731"/>
            <a:ext cx="7000875" cy="285752"/>
          </a:xfrm>
        </p:spPr>
        <p:txBody>
          <a:bodyPr>
            <a:normAutofit/>
          </a:bodyPr>
          <a:lstStyle>
            <a:lvl1pPr>
              <a:buNone/>
              <a:defRPr sz="1100">
                <a:solidFill>
                  <a:schemeClr val="tx1">
                    <a:lumMod val="75000"/>
                    <a:lumOff val="25000"/>
                  </a:schemeClr>
                </a:solidFill>
                <a:latin typeface="Arial" pitchFamily="34" charset="0"/>
                <a:cs typeface="Arial" pitchFamily="34" charset="0"/>
              </a:defRPr>
            </a:lvl1pPr>
          </a:lstStyle>
          <a:p>
            <a:pPr lvl="0"/>
            <a:r>
              <a:rPr lang="en-US" altLang="zh-CN" dirty="0"/>
              <a:t>PLEASE ENTER YOUR TITLE TRANSLATION HERE</a:t>
            </a:r>
            <a:endParaRPr lang="zh-CN" altLang="en-US" dirty="0"/>
          </a:p>
        </p:txBody>
      </p:sp>
      <p:pic>
        <p:nvPicPr>
          <p:cNvPr id="12" name="Picture 2" descr="F:\8月\5.8月1工作请示\PPT参考材料\垒知对外宣传PPT\深色背景的PPT素材\建研PPT过渡期2-14.png"/>
          <p:cNvPicPr>
            <a:picLocks noChangeAspect="1" noChangeArrowheads="1"/>
          </p:cNvPicPr>
          <p:nvPr userDrawn="1"/>
        </p:nvPicPr>
        <p:blipFill>
          <a:blip r:embed="rId3" cstate="print"/>
          <a:srcRect/>
          <a:stretch>
            <a:fillRect/>
          </a:stretch>
        </p:blipFill>
        <p:spPr bwMode="auto">
          <a:xfrm>
            <a:off x="-50240" y="5769724"/>
            <a:ext cx="12192000" cy="1699485"/>
          </a:xfrm>
          <a:prstGeom prst="rect">
            <a:avLst/>
          </a:prstGeom>
          <a:noFill/>
        </p:spPr>
      </p:pic>
      <p:sp>
        <p:nvSpPr>
          <p:cNvPr id="13" name="文本占位符 16"/>
          <p:cNvSpPr>
            <a:spLocks noGrp="1"/>
          </p:cNvSpPr>
          <p:nvPr>
            <p:ph type="body" sz="quarter" idx="13" hasCustomPrompt="1"/>
          </p:nvPr>
        </p:nvSpPr>
        <p:spPr>
          <a:xfrm>
            <a:off x="1122985" y="6366540"/>
            <a:ext cx="2372569" cy="288904"/>
          </a:xfrm>
          <a:prstGeom prst="rect">
            <a:avLst/>
          </a:prstGeom>
        </p:spPr>
        <p:txBody>
          <a:bodyPr/>
          <a:lstStyle>
            <a:lvl1pPr>
              <a:buNone/>
              <a:defRPr sz="1100" spc="300">
                <a:solidFill>
                  <a:schemeClr val="bg2">
                    <a:lumMod val="25000"/>
                  </a:schemeClr>
                </a:solidFill>
                <a:latin typeface="黑体" pitchFamily="49" charset="-122"/>
                <a:ea typeface="黑体" pitchFamily="49" charset="-122"/>
              </a:defRPr>
            </a:lvl1pPr>
          </a:lstStyle>
          <a:p>
            <a:pPr lvl="0"/>
            <a:r>
              <a:rPr lang="zh-CN" altLang="en-US" dirty="0"/>
              <a:t>垒墨知行，共创未来</a:t>
            </a:r>
          </a:p>
        </p:txBody>
      </p:sp>
      <p:sp>
        <p:nvSpPr>
          <p:cNvPr id="14" name="文本占位符 16"/>
          <p:cNvSpPr>
            <a:spLocks noGrp="1"/>
          </p:cNvSpPr>
          <p:nvPr>
            <p:ph type="body" sz="quarter" idx="14" hasCustomPrompt="1"/>
          </p:nvPr>
        </p:nvSpPr>
        <p:spPr>
          <a:xfrm>
            <a:off x="3254657" y="6534371"/>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汇报者：某某（职称）</a:t>
            </a:r>
          </a:p>
        </p:txBody>
      </p:sp>
      <p:sp>
        <p:nvSpPr>
          <p:cNvPr id="15" name="文本占位符 16"/>
          <p:cNvSpPr>
            <a:spLocks noGrp="1"/>
          </p:cNvSpPr>
          <p:nvPr>
            <p:ph type="body" sz="quarter" idx="15" hasCustomPrompt="1"/>
          </p:nvPr>
        </p:nvSpPr>
        <p:spPr>
          <a:xfrm>
            <a:off x="4830743" y="6545946"/>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公司名称：</a:t>
            </a:r>
            <a:r>
              <a:rPr lang="en-US" altLang="zh-CN" dirty="0"/>
              <a:t>XXXXXXXXX</a:t>
            </a:r>
            <a:r>
              <a:rPr lang="zh-CN" altLang="en-US" dirty="0"/>
              <a:t>有限公司</a:t>
            </a:r>
          </a:p>
        </p:txBody>
      </p:sp>
      <p:sp>
        <p:nvSpPr>
          <p:cNvPr id="16" name="文本占位符 16"/>
          <p:cNvSpPr>
            <a:spLocks noGrp="1"/>
          </p:cNvSpPr>
          <p:nvPr>
            <p:ph type="body" sz="quarter" idx="16" hasCustomPrompt="1"/>
          </p:nvPr>
        </p:nvSpPr>
        <p:spPr>
          <a:xfrm>
            <a:off x="6973989" y="6545946"/>
            <a:ext cx="3327480"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会议标题</a:t>
            </a:r>
            <a:r>
              <a:rPr lang="en-US" altLang="zh-CN" dirty="0"/>
              <a:t>/</a:t>
            </a:r>
            <a:r>
              <a:rPr lang="zh-CN" altLang="en-US" dirty="0"/>
              <a:t>特征：</a:t>
            </a:r>
            <a:r>
              <a:rPr lang="en-US" altLang="zh-CN" dirty="0"/>
              <a:t>XXXXXXXXXXXXXXXXX</a:t>
            </a:r>
            <a:endParaRPr lang="zh-CN" altLang="en-US" dirty="0"/>
          </a:p>
        </p:txBody>
      </p:sp>
      <p:sp>
        <p:nvSpPr>
          <p:cNvPr id="17" name="文本占位符 16"/>
          <p:cNvSpPr>
            <a:spLocks noGrp="1"/>
          </p:cNvSpPr>
          <p:nvPr>
            <p:ph type="body" sz="quarter" idx="20" hasCustomPrompt="1"/>
          </p:nvPr>
        </p:nvSpPr>
        <p:spPr>
          <a:xfrm>
            <a:off x="9510775" y="6522796"/>
            <a:ext cx="2376425"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会议日期：</a:t>
            </a:r>
            <a:r>
              <a:rPr lang="en-US" altLang="zh-CN" dirty="0"/>
              <a:t>XXXXXXXXXXXXX</a:t>
            </a:r>
            <a:endParaRPr lang="zh-CN" altLang="en-US" dirty="0"/>
          </a:p>
        </p:txBody>
      </p:sp>
    </p:spTree>
    <p:extLst>
      <p:ext uri="{BB962C8B-B14F-4D97-AF65-F5344CB8AC3E}">
        <p14:creationId xmlns:p14="http://schemas.microsoft.com/office/powerpoint/2010/main" val="2573223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9E64B-710A-4387-B1A1-A86D89CDF25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EBAFBF-3DC2-4AAC-A25E-667AD8268E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pic>
        <p:nvPicPr>
          <p:cNvPr id="11" name="Picture 2" descr="F:\8月\5.8月1工作请示\PPT参考材料\垒知对外宣传PPT\深色背景的PPT素材\建研PPT过渡期2-14.png"/>
          <p:cNvPicPr>
            <a:picLocks noChangeAspect="1" noChangeArrowheads="1"/>
          </p:cNvPicPr>
          <p:nvPr userDrawn="1"/>
        </p:nvPicPr>
        <p:blipFill>
          <a:blip r:embed="rId3" cstate="print"/>
          <a:srcRect/>
          <a:stretch>
            <a:fillRect/>
          </a:stretch>
        </p:blipFill>
        <p:spPr bwMode="auto">
          <a:xfrm>
            <a:off x="-50240" y="5769724"/>
            <a:ext cx="12192000" cy="1699485"/>
          </a:xfrm>
          <a:prstGeom prst="rect">
            <a:avLst/>
          </a:prstGeom>
          <a:noFill/>
        </p:spPr>
      </p:pic>
      <p:sp>
        <p:nvSpPr>
          <p:cNvPr id="12" name="文本占位符 16"/>
          <p:cNvSpPr>
            <a:spLocks noGrp="1"/>
          </p:cNvSpPr>
          <p:nvPr>
            <p:ph type="body" sz="quarter" idx="13" hasCustomPrompt="1"/>
          </p:nvPr>
        </p:nvSpPr>
        <p:spPr>
          <a:xfrm>
            <a:off x="1122985" y="6366540"/>
            <a:ext cx="2372569" cy="288904"/>
          </a:xfrm>
          <a:prstGeom prst="rect">
            <a:avLst/>
          </a:prstGeom>
        </p:spPr>
        <p:txBody>
          <a:bodyPr/>
          <a:lstStyle>
            <a:lvl1pPr>
              <a:buNone/>
              <a:defRPr sz="1100" spc="300">
                <a:solidFill>
                  <a:schemeClr val="bg2">
                    <a:lumMod val="25000"/>
                  </a:schemeClr>
                </a:solidFill>
                <a:latin typeface="黑体" pitchFamily="49" charset="-122"/>
                <a:ea typeface="黑体" pitchFamily="49" charset="-122"/>
              </a:defRPr>
            </a:lvl1pPr>
          </a:lstStyle>
          <a:p>
            <a:pPr lvl="0"/>
            <a:r>
              <a:rPr lang="zh-CN" altLang="en-US" dirty="0"/>
              <a:t>垒墨知行，共创未来</a:t>
            </a:r>
          </a:p>
        </p:txBody>
      </p:sp>
      <p:sp>
        <p:nvSpPr>
          <p:cNvPr id="13" name="文本占位符 16"/>
          <p:cNvSpPr>
            <a:spLocks noGrp="1"/>
          </p:cNvSpPr>
          <p:nvPr>
            <p:ph type="body" sz="quarter" idx="14" hasCustomPrompt="1"/>
          </p:nvPr>
        </p:nvSpPr>
        <p:spPr>
          <a:xfrm>
            <a:off x="3254657" y="6534371"/>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汇报者：某某（职称）</a:t>
            </a:r>
          </a:p>
        </p:txBody>
      </p:sp>
      <p:sp>
        <p:nvSpPr>
          <p:cNvPr id="14" name="文本占位符 16"/>
          <p:cNvSpPr>
            <a:spLocks noGrp="1"/>
          </p:cNvSpPr>
          <p:nvPr>
            <p:ph type="body" sz="quarter" idx="15" hasCustomPrompt="1"/>
          </p:nvPr>
        </p:nvSpPr>
        <p:spPr>
          <a:xfrm>
            <a:off x="4830743" y="6545946"/>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公司名称：</a:t>
            </a:r>
            <a:r>
              <a:rPr lang="en-US" altLang="zh-CN" dirty="0"/>
              <a:t>XXXXXXXXX</a:t>
            </a:r>
            <a:r>
              <a:rPr lang="zh-CN" altLang="en-US" dirty="0"/>
              <a:t>有限公司</a:t>
            </a:r>
          </a:p>
        </p:txBody>
      </p:sp>
      <p:sp>
        <p:nvSpPr>
          <p:cNvPr id="15" name="文本占位符 16"/>
          <p:cNvSpPr>
            <a:spLocks noGrp="1"/>
          </p:cNvSpPr>
          <p:nvPr>
            <p:ph type="body" sz="quarter" idx="16" hasCustomPrompt="1"/>
          </p:nvPr>
        </p:nvSpPr>
        <p:spPr>
          <a:xfrm>
            <a:off x="6973989" y="6545946"/>
            <a:ext cx="3327480"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会议标题</a:t>
            </a:r>
            <a:r>
              <a:rPr lang="en-US" altLang="zh-CN" dirty="0"/>
              <a:t>/</a:t>
            </a:r>
            <a:r>
              <a:rPr lang="zh-CN" altLang="en-US" dirty="0"/>
              <a:t>特征：</a:t>
            </a:r>
            <a:r>
              <a:rPr lang="en-US" altLang="zh-CN" dirty="0"/>
              <a:t>XXXXXXXXXXXXXXXXX</a:t>
            </a:r>
            <a:endParaRPr lang="zh-CN" altLang="en-US" dirty="0"/>
          </a:p>
        </p:txBody>
      </p:sp>
      <p:sp>
        <p:nvSpPr>
          <p:cNvPr id="16" name="文本占位符 16"/>
          <p:cNvSpPr>
            <a:spLocks noGrp="1"/>
          </p:cNvSpPr>
          <p:nvPr>
            <p:ph type="body" sz="quarter" idx="17" hasCustomPrompt="1"/>
          </p:nvPr>
        </p:nvSpPr>
        <p:spPr>
          <a:xfrm>
            <a:off x="9510775" y="6522796"/>
            <a:ext cx="2376425"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会议日期：</a:t>
            </a:r>
            <a:r>
              <a:rPr lang="en-US" altLang="zh-CN" dirty="0"/>
              <a:t>XXXXXXXXXXXXX</a:t>
            </a:r>
            <a:endParaRPr lang="zh-CN" altLang="en-US" dirty="0"/>
          </a:p>
        </p:txBody>
      </p:sp>
    </p:spTree>
    <p:extLst>
      <p:ext uri="{BB962C8B-B14F-4D97-AF65-F5344CB8AC3E}">
        <p14:creationId xmlns:p14="http://schemas.microsoft.com/office/powerpoint/2010/main" val="81794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02784-73B1-4174-A912-F3565C45B893}"/>
              </a:ext>
            </a:extLst>
          </p:cNvPr>
          <p:cNvSpPr>
            <a:spLocks noGrp="1"/>
          </p:cNvSpPr>
          <p:nvPr>
            <p:ph type="title"/>
          </p:nvPr>
        </p:nvSpPr>
        <p:spPr>
          <a:xfrm>
            <a:off x="838200" y="843148"/>
            <a:ext cx="10515600" cy="84754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0A72A64-A75E-49BA-AEBB-1703D90E8EAA}"/>
              </a:ext>
            </a:extLst>
          </p:cNvPr>
          <p:cNvSpPr>
            <a:spLocks noGrp="1"/>
          </p:cNvSpPr>
          <p:nvPr>
            <p:ph sz="half" idx="1"/>
          </p:nvPr>
        </p:nvSpPr>
        <p:spPr>
          <a:xfrm>
            <a:off x="838200" y="1825625"/>
            <a:ext cx="5181600" cy="402891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81F578E-F8ED-41D2-AADE-B49316DB20B8}"/>
              </a:ext>
            </a:extLst>
          </p:cNvPr>
          <p:cNvSpPr>
            <a:spLocks noGrp="1"/>
          </p:cNvSpPr>
          <p:nvPr>
            <p:ph sz="half" idx="2"/>
          </p:nvPr>
        </p:nvSpPr>
        <p:spPr>
          <a:xfrm>
            <a:off x="6172200" y="1825625"/>
            <a:ext cx="5181600" cy="402891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pic>
        <p:nvPicPr>
          <p:cNvPr id="9" name="Picture 2" descr="F:\8月\5.8月1工作请示\PPT参考材料\垒知对外宣传PPT\深色背景的PPT素材\建研PPT过渡期2-14.png"/>
          <p:cNvPicPr>
            <a:picLocks noChangeAspect="1" noChangeArrowheads="1"/>
          </p:cNvPicPr>
          <p:nvPr userDrawn="1"/>
        </p:nvPicPr>
        <p:blipFill>
          <a:blip r:embed="rId3" cstate="print"/>
          <a:srcRect/>
          <a:stretch>
            <a:fillRect/>
          </a:stretch>
        </p:blipFill>
        <p:spPr bwMode="auto">
          <a:xfrm>
            <a:off x="-50240" y="5769724"/>
            <a:ext cx="12192000" cy="1699485"/>
          </a:xfrm>
          <a:prstGeom prst="rect">
            <a:avLst/>
          </a:prstGeom>
          <a:noFill/>
        </p:spPr>
      </p:pic>
      <p:sp>
        <p:nvSpPr>
          <p:cNvPr id="10" name="文本占位符 16"/>
          <p:cNvSpPr>
            <a:spLocks noGrp="1"/>
          </p:cNvSpPr>
          <p:nvPr>
            <p:ph type="body" sz="quarter" idx="13" hasCustomPrompt="1"/>
          </p:nvPr>
        </p:nvSpPr>
        <p:spPr>
          <a:xfrm>
            <a:off x="1122985" y="6366540"/>
            <a:ext cx="2372569" cy="288904"/>
          </a:xfrm>
          <a:prstGeom prst="rect">
            <a:avLst/>
          </a:prstGeom>
        </p:spPr>
        <p:txBody>
          <a:bodyPr/>
          <a:lstStyle>
            <a:lvl1pPr>
              <a:buNone/>
              <a:defRPr sz="1100" spc="300">
                <a:solidFill>
                  <a:schemeClr val="bg2">
                    <a:lumMod val="25000"/>
                  </a:schemeClr>
                </a:solidFill>
                <a:latin typeface="黑体" pitchFamily="49" charset="-122"/>
                <a:ea typeface="黑体" pitchFamily="49" charset="-122"/>
              </a:defRPr>
            </a:lvl1pPr>
          </a:lstStyle>
          <a:p>
            <a:pPr lvl="0"/>
            <a:r>
              <a:rPr lang="zh-CN" altLang="en-US" dirty="0"/>
              <a:t>垒墨知行，共创未来</a:t>
            </a:r>
          </a:p>
        </p:txBody>
      </p:sp>
      <p:sp>
        <p:nvSpPr>
          <p:cNvPr id="11" name="文本占位符 16"/>
          <p:cNvSpPr>
            <a:spLocks noGrp="1"/>
          </p:cNvSpPr>
          <p:nvPr>
            <p:ph type="body" sz="quarter" idx="14" hasCustomPrompt="1"/>
          </p:nvPr>
        </p:nvSpPr>
        <p:spPr>
          <a:xfrm>
            <a:off x="3254657" y="6534371"/>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汇报者：某某（职称）</a:t>
            </a:r>
          </a:p>
        </p:txBody>
      </p:sp>
      <p:sp>
        <p:nvSpPr>
          <p:cNvPr id="12" name="文本占位符 16"/>
          <p:cNvSpPr>
            <a:spLocks noGrp="1"/>
          </p:cNvSpPr>
          <p:nvPr>
            <p:ph type="body" sz="quarter" idx="15" hasCustomPrompt="1"/>
          </p:nvPr>
        </p:nvSpPr>
        <p:spPr>
          <a:xfrm>
            <a:off x="4830743" y="6545946"/>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公司名称：</a:t>
            </a:r>
            <a:r>
              <a:rPr lang="en-US" altLang="zh-CN" dirty="0"/>
              <a:t>XXXXXXXXX</a:t>
            </a:r>
            <a:r>
              <a:rPr lang="zh-CN" altLang="en-US" dirty="0"/>
              <a:t>有限公司</a:t>
            </a:r>
          </a:p>
        </p:txBody>
      </p:sp>
      <p:sp>
        <p:nvSpPr>
          <p:cNvPr id="16" name="文本占位符 16"/>
          <p:cNvSpPr>
            <a:spLocks noGrp="1"/>
          </p:cNvSpPr>
          <p:nvPr>
            <p:ph type="body" sz="quarter" idx="16" hasCustomPrompt="1"/>
          </p:nvPr>
        </p:nvSpPr>
        <p:spPr>
          <a:xfrm>
            <a:off x="6973989" y="6545946"/>
            <a:ext cx="3327480"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会议标题</a:t>
            </a:r>
            <a:r>
              <a:rPr lang="en-US" altLang="zh-CN" dirty="0"/>
              <a:t>/</a:t>
            </a:r>
            <a:r>
              <a:rPr lang="zh-CN" altLang="en-US" dirty="0"/>
              <a:t>特征：</a:t>
            </a:r>
            <a:r>
              <a:rPr lang="en-US" altLang="zh-CN" dirty="0"/>
              <a:t>XXXXXXXXXXXXXXXXX</a:t>
            </a:r>
            <a:endParaRPr lang="zh-CN" altLang="en-US" dirty="0"/>
          </a:p>
        </p:txBody>
      </p:sp>
      <p:sp>
        <p:nvSpPr>
          <p:cNvPr id="17" name="文本占位符 16"/>
          <p:cNvSpPr>
            <a:spLocks noGrp="1"/>
          </p:cNvSpPr>
          <p:nvPr>
            <p:ph type="body" sz="quarter" idx="17" hasCustomPrompt="1"/>
          </p:nvPr>
        </p:nvSpPr>
        <p:spPr>
          <a:xfrm>
            <a:off x="9510775" y="6522796"/>
            <a:ext cx="2376425"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会议日期：</a:t>
            </a:r>
            <a:r>
              <a:rPr lang="en-US" altLang="zh-CN" dirty="0"/>
              <a:t>XXXXXXXXXXXXX</a:t>
            </a:r>
            <a:endParaRPr lang="zh-CN" altLang="en-US" dirty="0"/>
          </a:p>
        </p:txBody>
      </p:sp>
    </p:spTree>
    <p:extLst>
      <p:ext uri="{BB962C8B-B14F-4D97-AF65-F5344CB8AC3E}">
        <p14:creationId xmlns:p14="http://schemas.microsoft.com/office/powerpoint/2010/main" val="290259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8F5E7-B3E2-4C19-90F0-06C590330FAA}"/>
              </a:ext>
            </a:extLst>
          </p:cNvPr>
          <p:cNvSpPr>
            <a:spLocks noGrp="1"/>
          </p:cNvSpPr>
          <p:nvPr>
            <p:ph type="title"/>
          </p:nvPr>
        </p:nvSpPr>
        <p:spPr>
          <a:xfrm>
            <a:off x="839788" y="890649"/>
            <a:ext cx="10515600" cy="80003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B4D3E24-92F6-4348-B2EF-1B3131CB6D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F429CF-A4F8-4878-9829-6C197ABFAE03}"/>
              </a:ext>
            </a:extLst>
          </p:cNvPr>
          <p:cNvSpPr>
            <a:spLocks noGrp="1"/>
          </p:cNvSpPr>
          <p:nvPr>
            <p:ph sz="half" idx="2"/>
          </p:nvPr>
        </p:nvSpPr>
        <p:spPr>
          <a:xfrm>
            <a:off x="839788" y="2505075"/>
            <a:ext cx="5157787" cy="33494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3F9BC78-CA98-463C-AF91-E55DFA68A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80503FB-506B-4818-93CF-FD65C06772BF}"/>
              </a:ext>
            </a:extLst>
          </p:cNvPr>
          <p:cNvSpPr>
            <a:spLocks noGrp="1"/>
          </p:cNvSpPr>
          <p:nvPr>
            <p:ph sz="quarter" idx="4"/>
          </p:nvPr>
        </p:nvSpPr>
        <p:spPr>
          <a:xfrm>
            <a:off x="6172200" y="2505075"/>
            <a:ext cx="5183188" cy="33494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9605" y="34900"/>
            <a:ext cx="1746404" cy="602955"/>
          </a:xfrm>
          <a:prstGeom prst="rect">
            <a:avLst/>
          </a:prstGeom>
        </p:spPr>
      </p:pic>
      <p:pic>
        <p:nvPicPr>
          <p:cNvPr id="11" name="Picture 2" descr="F:\8月\5.8月1工作请示\PPT参考材料\垒知对外宣传PPT\深色背景的PPT素材\建研PPT过渡期2-14.png"/>
          <p:cNvPicPr>
            <a:picLocks noChangeAspect="1" noChangeArrowheads="1"/>
          </p:cNvPicPr>
          <p:nvPr userDrawn="1"/>
        </p:nvPicPr>
        <p:blipFill>
          <a:blip r:embed="rId3" cstate="print"/>
          <a:srcRect/>
          <a:stretch>
            <a:fillRect/>
          </a:stretch>
        </p:blipFill>
        <p:spPr bwMode="auto">
          <a:xfrm>
            <a:off x="-50240" y="5769724"/>
            <a:ext cx="12192000" cy="1699485"/>
          </a:xfrm>
          <a:prstGeom prst="rect">
            <a:avLst/>
          </a:prstGeom>
          <a:noFill/>
        </p:spPr>
      </p:pic>
      <p:sp>
        <p:nvSpPr>
          <p:cNvPr id="12" name="文本占位符 16"/>
          <p:cNvSpPr>
            <a:spLocks noGrp="1"/>
          </p:cNvSpPr>
          <p:nvPr>
            <p:ph type="body" sz="quarter" idx="13" hasCustomPrompt="1"/>
          </p:nvPr>
        </p:nvSpPr>
        <p:spPr>
          <a:xfrm>
            <a:off x="1122985" y="6366540"/>
            <a:ext cx="2372569" cy="288904"/>
          </a:xfrm>
          <a:prstGeom prst="rect">
            <a:avLst/>
          </a:prstGeom>
        </p:spPr>
        <p:txBody>
          <a:bodyPr/>
          <a:lstStyle>
            <a:lvl1pPr>
              <a:buNone/>
              <a:defRPr sz="1100" spc="300">
                <a:solidFill>
                  <a:schemeClr val="bg2">
                    <a:lumMod val="25000"/>
                  </a:schemeClr>
                </a:solidFill>
                <a:latin typeface="黑体" pitchFamily="49" charset="-122"/>
                <a:ea typeface="黑体" pitchFamily="49" charset="-122"/>
              </a:defRPr>
            </a:lvl1pPr>
          </a:lstStyle>
          <a:p>
            <a:pPr lvl="0"/>
            <a:r>
              <a:rPr lang="zh-CN" altLang="en-US" dirty="0"/>
              <a:t>垒墨知行，共创未来</a:t>
            </a:r>
          </a:p>
        </p:txBody>
      </p:sp>
      <p:sp>
        <p:nvSpPr>
          <p:cNvPr id="13" name="文本占位符 16"/>
          <p:cNvSpPr>
            <a:spLocks noGrp="1"/>
          </p:cNvSpPr>
          <p:nvPr>
            <p:ph type="body" sz="quarter" idx="14" hasCustomPrompt="1"/>
          </p:nvPr>
        </p:nvSpPr>
        <p:spPr>
          <a:xfrm>
            <a:off x="3254657" y="6534371"/>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汇报者：某某（职称）</a:t>
            </a:r>
          </a:p>
        </p:txBody>
      </p:sp>
      <p:sp>
        <p:nvSpPr>
          <p:cNvPr id="17" name="文本占位符 16"/>
          <p:cNvSpPr>
            <a:spLocks noGrp="1"/>
          </p:cNvSpPr>
          <p:nvPr>
            <p:ph type="body" sz="quarter" idx="15" hasCustomPrompt="1"/>
          </p:nvPr>
        </p:nvSpPr>
        <p:spPr>
          <a:xfrm>
            <a:off x="4830743" y="6545946"/>
            <a:ext cx="2372569"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公司名称：</a:t>
            </a:r>
            <a:r>
              <a:rPr lang="en-US" altLang="zh-CN" dirty="0"/>
              <a:t>XXXXXXXXX</a:t>
            </a:r>
            <a:r>
              <a:rPr lang="zh-CN" altLang="en-US" dirty="0"/>
              <a:t>有限公司</a:t>
            </a:r>
          </a:p>
        </p:txBody>
      </p:sp>
      <p:sp>
        <p:nvSpPr>
          <p:cNvPr id="18" name="文本占位符 16"/>
          <p:cNvSpPr>
            <a:spLocks noGrp="1"/>
          </p:cNvSpPr>
          <p:nvPr>
            <p:ph type="body" sz="quarter" idx="16" hasCustomPrompt="1"/>
          </p:nvPr>
        </p:nvSpPr>
        <p:spPr>
          <a:xfrm>
            <a:off x="6973989" y="6545946"/>
            <a:ext cx="3327480"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会议标题</a:t>
            </a:r>
            <a:r>
              <a:rPr lang="en-US" altLang="zh-CN" dirty="0"/>
              <a:t>/</a:t>
            </a:r>
            <a:r>
              <a:rPr lang="zh-CN" altLang="en-US" dirty="0"/>
              <a:t>特征：</a:t>
            </a:r>
            <a:r>
              <a:rPr lang="en-US" altLang="zh-CN" dirty="0"/>
              <a:t>XXXXXXXXXXXXXXXXX</a:t>
            </a:r>
            <a:endParaRPr lang="zh-CN" altLang="en-US" dirty="0"/>
          </a:p>
        </p:txBody>
      </p:sp>
      <p:sp>
        <p:nvSpPr>
          <p:cNvPr id="19" name="文本占位符 16"/>
          <p:cNvSpPr>
            <a:spLocks noGrp="1"/>
          </p:cNvSpPr>
          <p:nvPr>
            <p:ph type="body" sz="quarter" idx="17" hasCustomPrompt="1"/>
          </p:nvPr>
        </p:nvSpPr>
        <p:spPr>
          <a:xfrm>
            <a:off x="9510775" y="6522796"/>
            <a:ext cx="2376425" cy="288904"/>
          </a:xfrm>
          <a:prstGeom prst="rect">
            <a:avLst/>
          </a:prstGeom>
        </p:spPr>
        <p:txBody>
          <a:bodyPr/>
          <a:lstStyle>
            <a:lvl1pPr>
              <a:buNone/>
              <a:defRPr sz="1100" spc="0">
                <a:solidFill>
                  <a:schemeClr val="bg2">
                    <a:lumMod val="25000"/>
                  </a:schemeClr>
                </a:solidFill>
                <a:latin typeface="黑体" pitchFamily="49" charset="-122"/>
                <a:ea typeface="黑体" pitchFamily="49" charset="-122"/>
              </a:defRPr>
            </a:lvl1pPr>
          </a:lstStyle>
          <a:p>
            <a:pPr lvl="0"/>
            <a:r>
              <a:rPr lang="zh-CN" altLang="en-US" dirty="0"/>
              <a:t>会议日期：</a:t>
            </a:r>
            <a:r>
              <a:rPr lang="en-US" altLang="zh-CN" dirty="0"/>
              <a:t>XXXXXXXXXXXXX</a:t>
            </a:r>
            <a:endParaRPr lang="zh-CN" altLang="en-US" dirty="0"/>
          </a:p>
        </p:txBody>
      </p:sp>
    </p:spTree>
    <p:extLst>
      <p:ext uri="{BB962C8B-B14F-4D97-AF65-F5344CB8AC3E}">
        <p14:creationId xmlns:p14="http://schemas.microsoft.com/office/powerpoint/2010/main" val="3765565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DA1973-2D39-4E64-8988-9D2496563C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7CD67D1-952B-4D0C-892B-356303944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78517D35-4D9F-401D-B15B-1DC5713E5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ea typeface="inpin heiti" charset="-122"/>
              </a:defRPr>
            </a:lvl1pPr>
          </a:lstStyle>
          <a:p>
            <a:fld id="{7E63294E-4137-4133-B373-C96652FD0347}" type="datetimeFigureOut">
              <a:rPr lang="zh-CN" altLang="en-US" smtClean="0"/>
              <a:pPr/>
              <a:t>2022/1/14</a:t>
            </a:fld>
            <a:endParaRPr lang="zh-CN" altLang="en-US" dirty="0"/>
          </a:p>
        </p:txBody>
      </p:sp>
      <p:sp>
        <p:nvSpPr>
          <p:cNvPr id="5" name="页脚占位符 4">
            <a:extLst>
              <a:ext uri="{FF2B5EF4-FFF2-40B4-BE49-F238E27FC236}">
                <a16:creationId xmlns:a16="http://schemas.microsoft.com/office/drawing/2014/main" id="{8B14BCE9-BC7D-4723-80E0-F4F6C5979A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ea typeface="inpin heiti" charset="-122"/>
              </a:defRPr>
            </a:lvl1pPr>
          </a:lstStyle>
          <a:p>
            <a:endParaRPr lang="zh-CN" altLang="en-US" dirty="0"/>
          </a:p>
        </p:txBody>
      </p:sp>
      <p:sp>
        <p:nvSpPr>
          <p:cNvPr id="6" name="灯片编号占位符 5">
            <a:extLst>
              <a:ext uri="{FF2B5EF4-FFF2-40B4-BE49-F238E27FC236}">
                <a16:creationId xmlns:a16="http://schemas.microsoft.com/office/drawing/2014/main" id="{346F207A-64C4-4D6A-B267-A6D707029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ea typeface="inpin heiti" charset="-122"/>
              </a:defRPr>
            </a:lvl1pPr>
          </a:lstStyle>
          <a:p>
            <a:fld id="{8BB8D2E3-26E2-4B7C-9771-1F6555352347}" type="slidenum">
              <a:rPr lang="zh-CN" altLang="en-US" smtClean="0"/>
              <a:pPr/>
              <a:t>‹#›</a:t>
            </a:fld>
            <a:endParaRPr lang="zh-CN" altLang="en-US" dirty="0"/>
          </a:p>
        </p:txBody>
      </p:sp>
    </p:spTree>
    <p:extLst>
      <p:ext uri="{BB962C8B-B14F-4D97-AF65-F5344CB8AC3E}">
        <p14:creationId xmlns:p14="http://schemas.microsoft.com/office/powerpoint/2010/main" val="71327648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50" r:id="rId5"/>
    <p:sldLayoutId id="2147483665" r:id="rId6"/>
    <p:sldLayoutId id="2147483651" r:id="rId7"/>
    <p:sldLayoutId id="2147483652" r:id="rId8"/>
    <p:sldLayoutId id="2147483653" r:id="rId9"/>
    <p:sldLayoutId id="2147483654" r:id="rId10"/>
    <p:sldLayoutId id="2147483655" r:id="rId11"/>
    <p:sldLayoutId id="2147483656" r:id="rId12"/>
    <p:sldLayoutId id="2147483657" r:id="rId13"/>
    <p:sldLayoutId id="2147483660" r:id="rId14"/>
    <p:sldLayoutId id="2147483664" r:id="rId15"/>
    <p:sldLayoutId id="2147483666" r:id="rId16"/>
  </p:sldLayoutIdLst>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inpin heiti" charset="-122"/>
          <a:ea typeface="inpin heiti"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npin heiti" charset="-122"/>
          <a:ea typeface="inpin heiti"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npin heiti" charset="-122"/>
          <a:ea typeface="inpin heiti"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npin heiti" charset="-122"/>
          <a:ea typeface="inpin heiti"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ïṧḷïḓê-Freeform: Shape 27">
            <a:extLst>
              <a:ext uri="{FF2B5EF4-FFF2-40B4-BE49-F238E27FC236}">
                <a16:creationId xmlns:a16="http://schemas.microsoft.com/office/drawing/2014/main" id="{B06713DB-1CD7-4E68-AF39-F19D314F4263}"/>
              </a:ext>
            </a:extLst>
          </p:cNvPr>
          <p:cNvSpPr>
            <a:spLocks/>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11" name="文本框 10">
            <a:extLst>
              <a:ext uri="{FF2B5EF4-FFF2-40B4-BE49-F238E27FC236}">
                <a16:creationId xmlns:a16="http://schemas.microsoft.com/office/drawing/2014/main" id="{AC0D8740-4E54-4AF6-8A86-E525819E7BB1}"/>
              </a:ext>
            </a:extLst>
          </p:cNvPr>
          <p:cNvSpPr txBox="1"/>
          <p:nvPr/>
        </p:nvSpPr>
        <p:spPr>
          <a:xfrm>
            <a:off x="1935100" y="2728536"/>
            <a:ext cx="8069943" cy="1446550"/>
          </a:xfrm>
          <a:prstGeom prst="rect">
            <a:avLst/>
          </a:prstGeom>
          <a:noFill/>
        </p:spPr>
        <p:txBody>
          <a:bodyPr wrap="square" rtlCol="0">
            <a:spAutoFit/>
          </a:bodyPr>
          <a:lstStyle/>
          <a:p>
            <a:pPr algn="ctr"/>
            <a:r>
              <a:rPr lang="en-US" altLang="zh-CN" sz="4400" b="1" spc="300" dirty="0" smtClean="0">
                <a:solidFill>
                  <a:srgbClr val="1B94CD"/>
                </a:solidFill>
                <a:latin typeface="黑体" pitchFamily="49" charset="-122"/>
                <a:ea typeface="黑体" pitchFamily="49" charset="-122"/>
                <a:cs typeface="inpin heiti" charset="-122"/>
                <a:sym typeface="+mn-lt"/>
              </a:rPr>
              <a:t>BIM</a:t>
            </a:r>
            <a:r>
              <a:rPr lang="zh-CN" altLang="en-US" sz="4400" b="1" spc="300" dirty="0" smtClean="0">
                <a:solidFill>
                  <a:srgbClr val="1B94CD"/>
                </a:solidFill>
                <a:latin typeface="黑体" pitchFamily="49" charset="-122"/>
                <a:ea typeface="黑体" pitchFamily="49" charset="-122"/>
                <a:cs typeface="inpin heiti" charset="-122"/>
                <a:sym typeface="+mn-lt"/>
              </a:rPr>
              <a:t>轻</a:t>
            </a:r>
            <a:r>
              <a:rPr lang="zh-CN" altLang="en-US" sz="4400" b="1" spc="300" dirty="0">
                <a:solidFill>
                  <a:srgbClr val="1B94CD"/>
                </a:solidFill>
                <a:latin typeface="黑体" pitchFamily="49" charset="-122"/>
                <a:ea typeface="黑体" pitchFamily="49" charset="-122"/>
                <a:cs typeface="inpin heiti" charset="-122"/>
                <a:sym typeface="+mn-lt"/>
              </a:rPr>
              <a:t>量化引擎</a:t>
            </a:r>
            <a:endParaRPr lang="en-US" altLang="zh-CN" sz="4400" b="1" spc="300" dirty="0">
              <a:solidFill>
                <a:srgbClr val="1B94CD"/>
              </a:solidFill>
              <a:latin typeface="黑体" pitchFamily="49" charset="-122"/>
              <a:ea typeface="黑体" pitchFamily="49" charset="-122"/>
              <a:cs typeface="inpin heiti" charset="-122"/>
              <a:sym typeface="+mn-lt"/>
            </a:endParaRPr>
          </a:p>
          <a:p>
            <a:pPr algn="ctr"/>
            <a:r>
              <a:rPr lang="zh-CN" altLang="en-US" sz="4400" b="1" spc="300" dirty="0">
                <a:solidFill>
                  <a:srgbClr val="1B94CD"/>
                </a:solidFill>
                <a:latin typeface="黑体" pitchFamily="49" charset="-122"/>
                <a:ea typeface="黑体" pitchFamily="49" charset="-122"/>
                <a:cs typeface="inpin heiti" charset="-122"/>
                <a:sym typeface="+mn-lt"/>
              </a:rPr>
              <a:t>简介</a:t>
            </a:r>
          </a:p>
        </p:txBody>
      </p:sp>
      <p:pic>
        <p:nvPicPr>
          <p:cNvPr id="12" name="Picture 2" descr="F:\11月\新建文件夹\3333-03.png"/>
          <p:cNvPicPr>
            <a:picLocks noChangeAspect="1" noChangeArrowheads="1"/>
          </p:cNvPicPr>
          <p:nvPr/>
        </p:nvPicPr>
        <p:blipFill>
          <a:blip r:embed="rId2"/>
          <a:srcRect/>
          <a:stretch>
            <a:fillRect/>
          </a:stretch>
        </p:blipFill>
        <p:spPr bwMode="auto">
          <a:xfrm>
            <a:off x="-201875" y="5783283"/>
            <a:ext cx="12692862" cy="1181592"/>
          </a:xfrm>
          <a:prstGeom prst="rect">
            <a:avLst/>
          </a:prstGeom>
          <a:noFill/>
        </p:spPr>
      </p:pic>
    </p:spTree>
    <p:extLst>
      <p:ext uri="{BB962C8B-B14F-4D97-AF65-F5344CB8AC3E}">
        <p14:creationId xmlns:p14="http://schemas.microsoft.com/office/powerpoint/2010/main" val="2102908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50" presetClass="entr" presetSubtype="0" decel="100000" fill="hold" grpId="0" nodeType="withEffect">
                                  <p:stCondLst>
                                    <p:cond delay="0"/>
                                  </p:stCondLst>
                                  <p:iterate type="lt">
                                    <p:tmPct val="10000"/>
                                  </p:iterate>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ppt_w</p:attrName>
                                        </p:attrNameLst>
                                      </p:cBhvr>
                                      <p:tavLst>
                                        <p:tav tm="0">
                                          <p:val>
                                            <p:strVal val="#ppt_w+.3"/>
                                          </p:val>
                                        </p:tav>
                                        <p:tav tm="100000">
                                          <p:val>
                                            <p:strVal val="#ppt_w"/>
                                          </p:val>
                                        </p:tav>
                                      </p:tavLst>
                                    </p:anim>
                                    <p:anim calcmode="lin" valueType="num">
                                      <p:cBhvr>
                                        <p:cTn id="11" dur="1000" fill="hold"/>
                                        <p:tgtEl>
                                          <p:spTgt spid="11"/>
                                        </p:tgtEl>
                                        <p:attrNameLst>
                                          <p:attrName>ppt_h</p:attrName>
                                        </p:attrNameLst>
                                      </p:cBhvr>
                                      <p:tavLst>
                                        <p:tav tm="0">
                                          <p:val>
                                            <p:strVal val="#ppt_h"/>
                                          </p:val>
                                        </p:tav>
                                        <p:tav tm="100000">
                                          <p:val>
                                            <p:strVal val="#ppt_h"/>
                                          </p:val>
                                        </p:tav>
                                      </p:tavLst>
                                    </p:anim>
                                    <p:animEffect transition="in" filter="fade">
                                      <p:cBhvr>
                                        <p:cTn id="12" dur="1000"/>
                                        <p:tgtEl>
                                          <p:spTgt spid="11"/>
                                        </p:tgtEl>
                                      </p:cBhvr>
                                    </p:animEffect>
                                  </p:childTnLst>
                                </p:cTn>
                              </p:par>
                              <p:par>
                                <p:cTn id="13" presetID="2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ppt_x</p:attrName>
                                        </p:attrNameLst>
                                      </p:cBhvr>
                                      <p:tavLst>
                                        <p:tav tm="0">
                                          <p:val>
                                            <p:strVal val="#ppt_x-.2"/>
                                          </p:val>
                                        </p:tav>
                                        <p:tav tm="100000">
                                          <p:val>
                                            <p:strVal val="#ppt_x"/>
                                          </p:val>
                                        </p:tav>
                                      </p:tavLst>
                                    </p:anim>
                                    <p:anim calcmode="lin" valueType="num">
                                      <p:cBhvr>
                                        <p:cTn id="16"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渐进式加载</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886326" y="1242665"/>
            <a:ext cx="11000873" cy="386864"/>
          </a:xfrm>
          <a:prstGeom prst="rect">
            <a:avLst/>
          </a:prstGeom>
          <a:noFill/>
        </p:spPr>
        <p:txBody>
          <a:bodyPr wrap="square" lIns="91440" tIns="45720" rIns="91440" bIns="45720" anchor="ctr">
            <a:noAutofit/>
          </a:bodyPr>
          <a:lstStyle/>
          <a:p>
            <a:r>
              <a:rPr lang="zh-CN" altLang="en-US" sz="2000" b="1" dirty="0" smtClean="0">
                <a:solidFill>
                  <a:schemeClr val="tx1">
                    <a:lumMod val="65000"/>
                    <a:lumOff val="35000"/>
                  </a:schemeClr>
                </a:solidFill>
                <a:latin typeface="+mn-ea"/>
              </a:rPr>
              <a:t>支持渐进式加载，边下载边渲染，避免大模型下白屏等待。</a:t>
            </a:r>
            <a:endParaRPr lang="zh-CN" altLang="en-US" sz="2000" b="1" dirty="0">
              <a:solidFill>
                <a:schemeClr val="tx1">
                  <a:lumMod val="65000"/>
                  <a:lumOff val="35000"/>
                </a:schemeClr>
              </a:solidFill>
              <a:effectLst/>
              <a:latin typeface="+mn-ea"/>
            </a:endParaRPr>
          </a:p>
        </p:txBody>
      </p:sp>
      <p:pic>
        <p:nvPicPr>
          <p:cNvPr id="2" name="陶瓷城">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3099" y="2187274"/>
            <a:ext cx="8097717" cy="4554965"/>
          </a:xfrm>
          <a:prstGeom prst="rect">
            <a:avLst/>
          </a:prstGeom>
        </p:spPr>
      </p:pic>
    </p:spTree>
    <p:extLst>
      <p:ext uri="{BB962C8B-B14F-4D97-AF65-F5344CB8AC3E}">
        <p14:creationId xmlns:p14="http://schemas.microsoft.com/office/powerpoint/2010/main" val="3739269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压缩比</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886326" y="1242665"/>
            <a:ext cx="11000873" cy="386864"/>
          </a:xfrm>
          <a:prstGeom prst="rect">
            <a:avLst/>
          </a:prstGeom>
          <a:noFill/>
        </p:spPr>
        <p:txBody>
          <a:bodyPr wrap="square" lIns="91440" tIns="45720" rIns="91440" bIns="45720" anchor="ctr">
            <a:noAutofit/>
          </a:bodyPr>
          <a:lstStyle/>
          <a:p>
            <a:r>
              <a:rPr lang="zh-CN" altLang="en-US" sz="2000" b="1" dirty="0" smtClean="0">
                <a:solidFill>
                  <a:schemeClr val="tx1">
                    <a:lumMod val="65000"/>
                    <a:lumOff val="35000"/>
                  </a:schemeClr>
                </a:solidFill>
                <a:latin typeface="+mn-ea"/>
              </a:rPr>
              <a:t>某大桥</a:t>
            </a:r>
            <a:r>
              <a:rPr lang="zh-CN" altLang="en-US" sz="2000" b="1" dirty="0" smtClean="0">
                <a:solidFill>
                  <a:schemeClr val="tx1">
                    <a:lumMod val="65000"/>
                    <a:lumOff val="35000"/>
                  </a:schemeClr>
                </a:solidFill>
                <a:latin typeface="+mn-ea"/>
              </a:rPr>
              <a:t>模型，特点</a:t>
            </a:r>
            <a:r>
              <a:rPr lang="en-US" altLang="zh-CN" sz="2000" b="1" dirty="0" smtClean="0">
                <a:solidFill>
                  <a:schemeClr val="tx1">
                    <a:lumMod val="65000"/>
                    <a:lumOff val="35000"/>
                  </a:schemeClr>
                </a:solidFill>
                <a:latin typeface="+mn-ea"/>
              </a:rPr>
              <a:t>:</a:t>
            </a:r>
            <a:r>
              <a:rPr lang="zh-CN" altLang="en-US" sz="2000" b="1" dirty="0" smtClean="0">
                <a:solidFill>
                  <a:schemeClr val="tx1">
                    <a:lumMod val="65000"/>
                    <a:lumOff val="35000"/>
                  </a:schemeClr>
                </a:solidFill>
                <a:latin typeface="+mn-ea"/>
              </a:rPr>
              <a:t>圆柱体较多</a:t>
            </a:r>
            <a:r>
              <a:rPr lang="en-US" altLang="zh-CN" sz="2000" b="1" dirty="0" smtClean="0">
                <a:solidFill>
                  <a:schemeClr val="tx1">
                    <a:lumMod val="65000"/>
                    <a:lumOff val="35000"/>
                  </a:schemeClr>
                </a:solidFill>
                <a:latin typeface="+mn-ea"/>
              </a:rPr>
              <a:t>;</a:t>
            </a:r>
            <a:r>
              <a:rPr lang="zh-CN" altLang="en-US" sz="2000" b="1" dirty="0" smtClean="0">
                <a:solidFill>
                  <a:schemeClr val="tx1">
                    <a:lumMod val="65000"/>
                    <a:lumOff val="35000"/>
                  </a:schemeClr>
                </a:solidFill>
                <a:latin typeface="+mn-ea"/>
              </a:rPr>
              <a:t>模型表面全部贴图，导致真实模式下</a:t>
            </a:r>
            <a:r>
              <a:rPr lang="en-US" altLang="zh-CN" sz="2000" b="1" dirty="0" smtClean="0">
                <a:solidFill>
                  <a:schemeClr val="tx1">
                    <a:lumMod val="65000"/>
                    <a:lumOff val="35000"/>
                  </a:schemeClr>
                </a:solidFill>
                <a:latin typeface="+mn-ea"/>
              </a:rPr>
              <a:t>,UV</a:t>
            </a:r>
            <a:r>
              <a:rPr lang="zh-CN" altLang="en-US" sz="2000" b="1" dirty="0" smtClean="0">
                <a:solidFill>
                  <a:schemeClr val="tx1">
                    <a:lumMod val="65000"/>
                    <a:lumOff val="35000"/>
                  </a:schemeClr>
                </a:solidFill>
                <a:latin typeface="+mn-ea"/>
              </a:rPr>
              <a:t>法线数据庞大</a:t>
            </a:r>
            <a:endParaRPr lang="zh-CN" altLang="en-US" sz="2000" b="1" dirty="0">
              <a:solidFill>
                <a:schemeClr val="tx1">
                  <a:lumMod val="65000"/>
                  <a:lumOff val="35000"/>
                </a:schemeClr>
              </a:solidFill>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1076009" y="3614740"/>
            <a:ext cx="3124831" cy="386864"/>
          </a:xfrm>
          <a:prstGeom prst="rect">
            <a:avLst/>
          </a:prstGeom>
          <a:noFill/>
        </p:spPr>
        <p:txBody>
          <a:bodyPr wrap="square" lIns="91440" tIns="45720" rIns="91440" bIns="45720" anchor="ctr">
            <a:noAutofit/>
          </a:bodyPr>
          <a:lstStyle/>
          <a:p>
            <a:pPr latinLnBrk="0"/>
            <a:r>
              <a:rPr lang="zh-CN" altLang="en-US" sz="1400" dirty="0" smtClean="0">
                <a:effectLst/>
                <a:latin typeface="+mn-ea"/>
              </a:rPr>
              <a:t>友商引擎 真实模式</a:t>
            </a:r>
            <a:r>
              <a:rPr lang="en-US" altLang="zh-CN" sz="1400" dirty="0" smtClean="0">
                <a:effectLst/>
                <a:latin typeface="+mn-ea"/>
              </a:rPr>
              <a:t>+</a:t>
            </a:r>
            <a:r>
              <a:rPr lang="zh-CN" altLang="en-US" sz="1400" dirty="0" smtClean="0">
                <a:effectLst/>
                <a:latin typeface="+mn-ea"/>
              </a:rPr>
              <a:t>高精度</a:t>
            </a:r>
            <a:endParaRPr lang="zh-CN" altLang="en-US" sz="1400" dirty="0">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7944026" y="3492706"/>
            <a:ext cx="3143074" cy="386864"/>
          </a:xfrm>
          <a:prstGeom prst="rect">
            <a:avLst/>
          </a:prstGeom>
          <a:noFill/>
        </p:spPr>
        <p:txBody>
          <a:bodyPr wrap="square" lIns="91440" tIns="45720" rIns="91440" bIns="45720" anchor="ctr">
            <a:noAutofit/>
          </a:bodyPr>
          <a:lstStyle/>
          <a:p>
            <a:pPr latinLnBrk="0"/>
            <a:r>
              <a:rPr lang="zh-CN" altLang="en-US" sz="1400" dirty="0" smtClean="0">
                <a:latin typeface="+mn-ea"/>
              </a:rPr>
              <a:t>我方引擎 真实模式</a:t>
            </a:r>
            <a:r>
              <a:rPr lang="en-US" altLang="zh-CN" sz="1400" dirty="0" smtClean="0">
                <a:latin typeface="+mn-ea"/>
              </a:rPr>
              <a:t>+</a:t>
            </a:r>
            <a:r>
              <a:rPr lang="zh-CN" altLang="en-US" sz="1400" dirty="0" smtClean="0">
                <a:latin typeface="+mn-ea"/>
              </a:rPr>
              <a:t>高精度</a:t>
            </a:r>
            <a:endParaRPr lang="zh-CN" altLang="en-US" sz="1400" dirty="0">
              <a:effectLst/>
              <a:latin typeface="+mn-ea"/>
            </a:endParaRPr>
          </a:p>
        </p:txBody>
      </p:sp>
      <p:pic>
        <p:nvPicPr>
          <p:cNvPr id="13" name="图片 12"/>
          <p:cNvPicPr>
            <a:picLocks noChangeAspect="1"/>
          </p:cNvPicPr>
          <p:nvPr/>
        </p:nvPicPr>
        <p:blipFill>
          <a:blip r:embed="rId2"/>
          <a:stretch>
            <a:fillRect/>
          </a:stretch>
        </p:blipFill>
        <p:spPr>
          <a:xfrm>
            <a:off x="2781427" y="1788283"/>
            <a:ext cx="7077054" cy="1459979"/>
          </a:xfrm>
          <a:prstGeom prst="rect">
            <a:avLst/>
          </a:prstGeom>
        </p:spPr>
      </p:pic>
      <p:pic>
        <p:nvPicPr>
          <p:cNvPr id="15" name="图片 14"/>
          <p:cNvPicPr>
            <a:picLocks noChangeAspect="1"/>
          </p:cNvPicPr>
          <p:nvPr/>
        </p:nvPicPr>
        <p:blipFill>
          <a:blip r:embed="rId3"/>
          <a:stretch>
            <a:fillRect/>
          </a:stretch>
        </p:blipFill>
        <p:spPr>
          <a:xfrm>
            <a:off x="1076009" y="4022869"/>
            <a:ext cx="3703432" cy="2304235"/>
          </a:xfrm>
          <a:prstGeom prst="rect">
            <a:avLst/>
          </a:prstGeom>
        </p:spPr>
      </p:pic>
      <p:pic>
        <p:nvPicPr>
          <p:cNvPr id="16" name="图片 15"/>
          <p:cNvPicPr>
            <a:picLocks noChangeAspect="1"/>
          </p:cNvPicPr>
          <p:nvPr/>
        </p:nvPicPr>
        <p:blipFill>
          <a:blip r:embed="rId4"/>
          <a:stretch>
            <a:fillRect/>
          </a:stretch>
        </p:blipFill>
        <p:spPr>
          <a:xfrm>
            <a:off x="7044658" y="3880940"/>
            <a:ext cx="3831426" cy="2722329"/>
          </a:xfrm>
          <a:prstGeom prst="rect">
            <a:avLst/>
          </a:prstGeom>
        </p:spPr>
      </p:pic>
    </p:spTree>
    <p:extLst>
      <p:ext uri="{BB962C8B-B14F-4D97-AF65-F5344CB8AC3E}">
        <p14:creationId xmlns:p14="http://schemas.microsoft.com/office/powerpoint/2010/main" val="2747382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压缩比</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886327" y="1242665"/>
            <a:ext cx="3096411" cy="386864"/>
          </a:xfrm>
          <a:prstGeom prst="rect">
            <a:avLst/>
          </a:prstGeom>
          <a:noFill/>
        </p:spPr>
        <p:txBody>
          <a:bodyPr wrap="square" lIns="91440" tIns="45720" rIns="91440" bIns="45720" anchor="ctr">
            <a:noAutofit/>
          </a:bodyPr>
          <a:lstStyle/>
          <a:p>
            <a:pPr latinLnBrk="0"/>
            <a:r>
              <a:rPr lang="zh-CN" altLang="en-US" sz="2000" b="1" dirty="0">
                <a:solidFill>
                  <a:schemeClr val="tx1">
                    <a:lumMod val="65000"/>
                    <a:lumOff val="35000"/>
                  </a:schemeClr>
                </a:solidFill>
                <a:latin typeface="+mn-ea"/>
              </a:rPr>
              <a:t>轻</a:t>
            </a:r>
            <a:r>
              <a:rPr lang="zh-CN" altLang="en-US" sz="2000" b="1" dirty="0" smtClean="0">
                <a:solidFill>
                  <a:schemeClr val="tx1">
                    <a:lumMod val="65000"/>
                    <a:lumOff val="35000"/>
                  </a:schemeClr>
                </a:solidFill>
                <a:latin typeface="+mn-ea"/>
              </a:rPr>
              <a:t>量化文件</a:t>
            </a:r>
            <a:endParaRPr lang="zh-CN" altLang="en-US" sz="2000" b="1" dirty="0">
              <a:solidFill>
                <a:schemeClr val="tx1">
                  <a:lumMod val="65000"/>
                  <a:lumOff val="35000"/>
                </a:schemeClr>
              </a:solidFill>
              <a:effectLst/>
              <a:latin typeface="+mn-ea"/>
            </a:endParaRPr>
          </a:p>
        </p:txBody>
      </p:sp>
      <p:sp>
        <p:nvSpPr>
          <p:cNvPr id="11" name="îšlîḋê">
            <a:extLst>
              <a:ext uri="{FF2B5EF4-FFF2-40B4-BE49-F238E27FC236}">
                <a16:creationId xmlns:a16="http://schemas.microsoft.com/office/drawing/2014/main" id="{6C4E6EF5-C6C8-4DBF-96E8-0C81C042627E}"/>
              </a:ext>
            </a:extLst>
          </p:cNvPr>
          <p:cNvSpPr txBox="1"/>
          <p:nvPr/>
        </p:nvSpPr>
        <p:spPr bwMode="auto">
          <a:xfrm>
            <a:off x="1005381" y="6133672"/>
            <a:ext cx="3124831" cy="386864"/>
          </a:xfrm>
          <a:prstGeom prst="rect">
            <a:avLst/>
          </a:prstGeom>
          <a:noFill/>
        </p:spPr>
        <p:txBody>
          <a:bodyPr wrap="square" lIns="91440" tIns="45720" rIns="91440" bIns="45720" anchor="ctr">
            <a:noAutofit/>
          </a:bodyPr>
          <a:lstStyle/>
          <a:p>
            <a:pPr latinLnBrk="0"/>
            <a:r>
              <a:rPr lang="zh-CN" altLang="en-US" sz="1400" dirty="0" smtClean="0">
                <a:effectLst/>
                <a:latin typeface="+mn-ea"/>
              </a:rPr>
              <a:t>友商引擎</a:t>
            </a:r>
            <a:r>
              <a:rPr lang="en-US" altLang="zh-CN" sz="1400" dirty="0" smtClean="0">
                <a:effectLst/>
                <a:latin typeface="+mn-ea"/>
              </a:rPr>
              <a:t>(</a:t>
            </a:r>
            <a:r>
              <a:rPr lang="zh-CN" altLang="en-US" sz="1400" dirty="0" smtClean="0">
                <a:effectLst/>
                <a:latin typeface="+mn-ea"/>
              </a:rPr>
              <a:t>共</a:t>
            </a:r>
            <a:r>
              <a:rPr lang="en-US" altLang="zh-CN" sz="1400" dirty="0" smtClean="0">
                <a:effectLst/>
                <a:latin typeface="+mn-ea"/>
              </a:rPr>
              <a:t>43</a:t>
            </a:r>
            <a:r>
              <a:rPr lang="en-US" altLang="zh-CN" sz="1400" dirty="0" smtClean="0">
                <a:latin typeface="+mn-ea"/>
              </a:rPr>
              <a:t>.1M</a:t>
            </a:r>
            <a:r>
              <a:rPr lang="en-US" altLang="zh-CN" sz="1400" dirty="0" smtClean="0">
                <a:effectLst/>
                <a:latin typeface="+mn-ea"/>
              </a:rPr>
              <a:t>)</a:t>
            </a:r>
            <a:endParaRPr lang="zh-CN" altLang="en-US" sz="1400" dirty="0">
              <a:effectLst/>
              <a:latin typeface="+mn-ea"/>
            </a:endParaRPr>
          </a:p>
        </p:txBody>
      </p:sp>
      <p:sp>
        <p:nvSpPr>
          <p:cNvPr id="12" name="îšlîḋê">
            <a:extLst>
              <a:ext uri="{FF2B5EF4-FFF2-40B4-BE49-F238E27FC236}">
                <a16:creationId xmlns:a16="http://schemas.microsoft.com/office/drawing/2014/main" id="{6C4E6EF5-C6C8-4DBF-96E8-0C81C042627E}"/>
              </a:ext>
            </a:extLst>
          </p:cNvPr>
          <p:cNvSpPr txBox="1"/>
          <p:nvPr/>
        </p:nvSpPr>
        <p:spPr bwMode="auto">
          <a:xfrm>
            <a:off x="9051821" y="6133672"/>
            <a:ext cx="1771510" cy="386864"/>
          </a:xfrm>
          <a:prstGeom prst="rect">
            <a:avLst/>
          </a:prstGeom>
          <a:noFill/>
        </p:spPr>
        <p:txBody>
          <a:bodyPr wrap="square" lIns="91440" tIns="45720" rIns="91440" bIns="45720" anchor="ctr">
            <a:noAutofit/>
          </a:bodyPr>
          <a:lstStyle/>
          <a:p>
            <a:pPr latinLnBrk="0"/>
            <a:r>
              <a:rPr lang="zh-CN" altLang="en-US" sz="1400" dirty="0" smtClean="0">
                <a:latin typeface="+mn-ea"/>
              </a:rPr>
              <a:t>我方引擎</a:t>
            </a:r>
            <a:r>
              <a:rPr lang="en-US" altLang="zh-CN" sz="1400" dirty="0" smtClean="0">
                <a:latin typeface="+mn-ea"/>
              </a:rPr>
              <a:t>(</a:t>
            </a:r>
            <a:r>
              <a:rPr lang="zh-CN" altLang="en-US" sz="1400" dirty="0" smtClean="0">
                <a:latin typeface="+mn-ea"/>
              </a:rPr>
              <a:t>共</a:t>
            </a:r>
            <a:r>
              <a:rPr lang="en-US" altLang="zh-CN" sz="1400" dirty="0" smtClean="0">
                <a:latin typeface="+mn-ea"/>
              </a:rPr>
              <a:t>24.5M)</a:t>
            </a:r>
            <a:endParaRPr lang="zh-CN" altLang="en-US" sz="1400" dirty="0">
              <a:effectLst/>
              <a:latin typeface="+mn-ea"/>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381" y="2064180"/>
            <a:ext cx="4817930" cy="3995731"/>
          </a:xfrm>
          <a:prstGeom prst="rect">
            <a:avLst/>
          </a:prstGeom>
        </p:spPr>
      </p:pic>
      <p:pic>
        <p:nvPicPr>
          <p:cNvPr id="14" name="图片 13"/>
          <p:cNvPicPr>
            <a:picLocks noChangeAspect="1"/>
          </p:cNvPicPr>
          <p:nvPr/>
        </p:nvPicPr>
        <p:blipFill>
          <a:blip r:embed="rId3"/>
          <a:stretch>
            <a:fillRect/>
          </a:stretch>
        </p:blipFill>
        <p:spPr>
          <a:xfrm>
            <a:off x="6825522" y="2940166"/>
            <a:ext cx="4203202" cy="2243757"/>
          </a:xfrm>
          <a:prstGeom prst="rect">
            <a:avLst/>
          </a:prstGeom>
        </p:spPr>
      </p:pic>
    </p:spTree>
    <p:extLst>
      <p:ext uri="{BB962C8B-B14F-4D97-AF65-F5344CB8AC3E}">
        <p14:creationId xmlns:p14="http://schemas.microsoft.com/office/powerpoint/2010/main" val="490022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构件目录结构</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74812" y="908944"/>
            <a:ext cx="10485665" cy="834660"/>
          </a:xfrm>
          <a:prstGeom prst="rect">
            <a:avLst/>
          </a:prstGeom>
          <a:noFill/>
        </p:spPr>
        <p:txBody>
          <a:bodyPr wrap="square" lIns="91440" tIns="45720" rIns="91440" bIns="45720" anchor="ctr">
            <a:noAutofit/>
          </a:bodyPr>
          <a:lstStyle/>
          <a:p>
            <a:pPr latinLnBrk="0"/>
            <a:r>
              <a:rPr lang="zh-CN" altLang="en-US" b="1" dirty="0" smtClean="0">
                <a:solidFill>
                  <a:schemeClr val="tx1">
                    <a:lumMod val="65000"/>
                    <a:lumOff val="35000"/>
                  </a:schemeClr>
                </a:solidFill>
                <a:latin typeface="+mn-ea"/>
              </a:rPr>
              <a:t>在模型层高目录处理上考虑构件主体约束定义，确保构件目录结构的准确性。</a:t>
            </a:r>
            <a:endParaRPr lang="zh-CN" altLang="en-US" b="1" dirty="0">
              <a:solidFill>
                <a:schemeClr val="tx1">
                  <a:lumMod val="65000"/>
                  <a:lumOff val="35000"/>
                </a:schemeClr>
              </a:solidFill>
              <a:effectLst/>
              <a:latin typeface="+mn-ea"/>
            </a:endParaRPr>
          </a:p>
        </p:txBody>
      </p:sp>
      <p:sp>
        <p:nvSpPr>
          <p:cNvPr id="11" name="îšlîḋê">
            <a:extLst>
              <a:ext uri="{FF2B5EF4-FFF2-40B4-BE49-F238E27FC236}">
                <a16:creationId xmlns:a16="http://schemas.microsoft.com/office/drawing/2014/main" id="{6C4E6EF5-C6C8-4DBF-96E8-0C81C042627E}"/>
              </a:ext>
            </a:extLst>
          </p:cNvPr>
          <p:cNvSpPr txBox="1"/>
          <p:nvPr/>
        </p:nvSpPr>
        <p:spPr bwMode="auto">
          <a:xfrm>
            <a:off x="774812" y="1564568"/>
            <a:ext cx="10567858" cy="386864"/>
          </a:xfrm>
          <a:prstGeom prst="rect">
            <a:avLst/>
          </a:prstGeom>
          <a:noFill/>
        </p:spPr>
        <p:txBody>
          <a:bodyPr wrap="square" lIns="91440" tIns="45720" rIns="91440" bIns="45720" anchor="ctr">
            <a:noAutofit/>
          </a:bodyPr>
          <a:lstStyle/>
          <a:p>
            <a:r>
              <a:rPr lang="zh-CN" altLang="en-US" sz="1200" dirty="0" smtClean="0">
                <a:solidFill>
                  <a:schemeClr val="bg2">
                    <a:lumMod val="50000"/>
                  </a:schemeClr>
                </a:solidFill>
                <a:latin typeface="+mn-ea"/>
              </a:rPr>
              <a:t>模型中这个</a:t>
            </a:r>
            <a:r>
              <a:rPr lang="zh-CN" altLang="en-US" sz="1200" dirty="0">
                <a:solidFill>
                  <a:schemeClr val="bg2">
                    <a:lumMod val="50000"/>
                  </a:schemeClr>
                </a:solidFill>
                <a:latin typeface="+mn-ea"/>
              </a:rPr>
              <a:t>射</a:t>
            </a:r>
            <a:r>
              <a:rPr lang="zh-CN" altLang="en-US" sz="1200" dirty="0" smtClean="0">
                <a:solidFill>
                  <a:schemeClr val="bg2">
                    <a:lumMod val="50000"/>
                  </a:schemeClr>
                </a:solidFill>
                <a:latin typeface="+mn-ea"/>
              </a:rPr>
              <a:t>灯本身没有设置层高，</a:t>
            </a:r>
            <a:r>
              <a:rPr lang="zh-CN" altLang="en-US" sz="1200" dirty="0">
                <a:solidFill>
                  <a:schemeClr val="bg2">
                    <a:lumMod val="50000"/>
                  </a:schemeClr>
                </a:solidFill>
                <a:latin typeface="+mn-ea"/>
              </a:rPr>
              <a:t>它</a:t>
            </a:r>
            <a:r>
              <a:rPr lang="zh-CN" altLang="en-US" sz="1200" dirty="0" smtClean="0">
                <a:solidFill>
                  <a:schemeClr val="bg2">
                    <a:lumMod val="50000"/>
                  </a:schemeClr>
                </a:solidFill>
                <a:latin typeface="+mn-ea"/>
              </a:rPr>
              <a:t>的约束主体</a:t>
            </a:r>
            <a:r>
              <a:rPr lang="zh-CN" altLang="en-US" sz="1200" dirty="0">
                <a:solidFill>
                  <a:schemeClr val="bg2">
                    <a:lumMod val="50000"/>
                  </a:schemeClr>
                </a:solidFill>
                <a:latin typeface="+mn-ea"/>
              </a:rPr>
              <a:t>是天花板，天花板的</a:t>
            </a:r>
            <a:r>
              <a:rPr lang="en-US" altLang="zh-CN" sz="1200" dirty="0">
                <a:solidFill>
                  <a:schemeClr val="bg2">
                    <a:lumMod val="50000"/>
                  </a:schemeClr>
                </a:solidFill>
                <a:latin typeface="+mn-ea"/>
              </a:rPr>
              <a:t>level</a:t>
            </a:r>
            <a:r>
              <a:rPr lang="zh-CN" altLang="en-US" sz="1200" dirty="0">
                <a:solidFill>
                  <a:schemeClr val="bg2">
                    <a:lumMod val="50000"/>
                  </a:schemeClr>
                </a:solidFill>
                <a:latin typeface="+mn-ea"/>
              </a:rPr>
              <a:t>设置为</a:t>
            </a:r>
            <a:r>
              <a:rPr lang="en-US" altLang="zh-CN" sz="1200" dirty="0">
                <a:solidFill>
                  <a:schemeClr val="bg2">
                    <a:lumMod val="50000"/>
                  </a:schemeClr>
                </a:solidFill>
                <a:latin typeface="+mn-ea"/>
              </a:rPr>
              <a:t>level 1 living RM</a:t>
            </a:r>
            <a:r>
              <a:rPr lang="zh-CN" altLang="en-US" sz="1200" dirty="0">
                <a:solidFill>
                  <a:schemeClr val="bg2">
                    <a:lumMod val="50000"/>
                  </a:schemeClr>
                </a:solidFill>
                <a:latin typeface="+mn-ea"/>
              </a:rPr>
              <a:t>，就是一楼起居室型。但</a:t>
            </a:r>
            <a:r>
              <a:rPr lang="en-US" altLang="zh-CN" sz="1200" dirty="0" err="1">
                <a:solidFill>
                  <a:schemeClr val="bg2">
                    <a:lumMod val="50000"/>
                  </a:schemeClr>
                </a:solidFill>
                <a:latin typeface="+mn-ea"/>
              </a:rPr>
              <a:t>bimface</a:t>
            </a:r>
            <a:r>
              <a:rPr lang="en-US" altLang="zh-CN" sz="1200" dirty="0">
                <a:solidFill>
                  <a:schemeClr val="bg2">
                    <a:lumMod val="50000"/>
                  </a:schemeClr>
                </a:solidFill>
                <a:latin typeface="+mn-ea"/>
              </a:rPr>
              <a:t> </a:t>
            </a:r>
            <a:r>
              <a:rPr lang="zh-CN" altLang="en-US" sz="1200" dirty="0">
                <a:solidFill>
                  <a:schemeClr val="bg2">
                    <a:lumMod val="50000"/>
                  </a:schemeClr>
                </a:solidFill>
                <a:latin typeface="+mn-ea"/>
              </a:rPr>
              <a:t>把这个射灯却归类到了</a:t>
            </a:r>
            <a:r>
              <a:rPr lang="en-US" altLang="zh-CN" sz="1200" dirty="0">
                <a:solidFill>
                  <a:schemeClr val="bg2">
                    <a:lumMod val="50000"/>
                  </a:schemeClr>
                </a:solidFill>
                <a:latin typeface="+mn-ea"/>
              </a:rPr>
              <a:t>level 1</a:t>
            </a:r>
            <a:r>
              <a:rPr lang="zh-CN" altLang="en-US" sz="1200" dirty="0">
                <a:solidFill>
                  <a:schemeClr val="bg2">
                    <a:lumMod val="50000"/>
                  </a:schemeClr>
                </a:solidFill>
                <a:latin typeface="+mn-ea"/>
              </a:rPr>
              <a:t>，就是厨房那边去</a:t>
            </a:r>
            <a:r>
              <a:rPr lang="zh-CN" altLang="en-US" sz="1200" dirty="0" smtClean="0">
                <a:solidFill>
                  <a:schemeClr val="bg2">
                    <a:lumMod val="50000"/>
                  </a:schemeClr>
                </a:solidFill>
                <a:latin typeface="+mn-ea"/>
              </a:rPr>
              <a:t>了。</a:t>
            </a:r>
            <a:endParaRPr lang="zh-CN" altLang="en-US" sz="1200" dirty="0">
              <a:solidFill>
                <a:schemeClr val="bg2">
                  <a:lumMod val="50000"/>
                </a:schemeClr>
              </a:solidFill>
              <a:effectLst/>
              <a:latin typeface="+mn-ea"/>
            </a:endParaRPr>
          </a:p>
        </p:txBody>
      </p:sp>
      <p:sp>
        <p:nvSpPr>
          <p:cNvPr id="12" name="îšlîḋê">
            <a:extLst>
              <a:ext uri="{FF2B5EF4-FFF2-40B4-BE49-F238E27FC236}">
                <a16:creationId xmlns:a16="http://schemas.microsoft.com/office/drawing/2014/main" id="{6C4E6EF5-C6C8-4DBF-96E8-0C81C042627E}"/>
              </a:ext>
            </a:extLst>
          </p:cNvPr>
          <p:cNvSpPr txBox="1"/>
          <p:nvPr/>
        </p:nvSpPr>
        <p:spPr bwMode="auto">
          <a:xfrm flipH="1">
            <a:off x="5405015" y="2082023"/>
            <a:ext cx="1428782" cy="306261"/>
          </a:xfrm>
          <a:prstGeom prst="rect">
            <a:avLst/>
          </a:prstGeom>
          <a:noFill/>
        </p:spPr>
        <p:txBody>
          <a:bodyPr wrap="square" lIns="91440" tIns="45720" rIns="91440" bIns="45720" anchor="ctr">
            <a:noAutofit/>
          </a:bodyPr>
          <a:lstStyle/>
          <a:p>
            <a:pPr latinLnBrk="0"/>
            <a:r>
              <a:rPr lang="en-US" altLang="zh-CN" sz="1600" dirty="0" err="1" smtClean="0">
                <a:solidFill>
                  <a:schemeClr val="bg2">
                    <a:lumMod val="50000"/>
                  </a:schemeClr>
                </a:solidFill>
                <a:latin typeface="+mn-ea"/>
              </a:rPr>
              <a:t>BIMFace</a:t>
            </a:r>
            <a:r>
              <a:rPr lang="zh-CN" altLang="en-US" sz="1600" dirty="0" smtClean="0">
                <a:solidFill>
                  <a:schemeClr val="bg2">
                    <a:lumMod val="50000"/>
                  </a:schemeClr>
                </a:solidFill>
                <a:latin typeface="+mn-ea"/>
              </a:rPr>
              <a:t>引擎</a:t>
            </a:r>
            <a:endParaRPr lang="en-US" altLang="zh-CN" sz="1600" dirty="0" smtClean="0">
              <a:solidFill>
                <a:schemeClr val="bg2">
                  <a:lumMod val="50000"/>
                </a:schemeClr>
              </a:solidFill>
              <a:effectLst/>
              <a:latin typeface="+mn-ea"/>
            </a:endParaRPr>
          </a:p>
        </p:txBody>
      </p:sp>
      <p:pic>
        <p:nvPicPr>
          <p:cNvPr id="13" name="图片 12"/>
          <p:cNvPicPr>
            <a:picLocks noChangeAspect="1"/>
          </p:cNvPicPr>
          <p:nvPr/>
        </p:nvPicPr>
        <p:blipFill>
          <a:blip r:embed="rId2"/>
          <a:stretch>
            <a:fillRect/>
          </a:stretch>
        </p:blipFill>
        <p:spPr>
          <a:xfrm>
            <a:off x="774812" y="2432341"/>
            <a:ext cx="5344594" cy="3423335"/>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811" y="2485763"/>
            <a:ext cx="5406937" cy="2543437"/>
          </a:xfrm>
          <a:prstGeom prst="rect">
            <a:avLst/>
          </a:prstGeom>
        </p:spPr>
      </p:pic>
    </p:spTree>
    <p:extLst>
      <p:ext uri="{BB962C8B-B14F-4D97-AF65-F5344CB8AC3E}">
        <p14:creationId xmlns:p14="http://schemas.microsoft.com/office/powerpoint/2010/main" val="3436291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构件目录结构</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885" y="2218317"/>
            <a:ext cx="3542369" cy="3527001"/>
          </a:xfrm>
          <a:prstGeom prst="rect">
            <a:avLst/>
          </a:prstGeom>
        </p:spPr>
      </p:pic>
      <p:sp>
        <p:nvSpPr>
          <p:cNvPr id="14" name="îšlîḋê">
            <a:extLst>
              <a:ext uri="{FF2B5EF4-FFF2-40B4-BE49-F238E27FC236}">
                <a16:creationId xmlns:a16="http://schemas.microsoft.com/office/drawing/2014/main" id="{6C4E6EF5-C6C8-4DBF-96E8-0C81C042627E}"/>
              </a:ext>
            </a:extLst>
          </p:cNvPr>
          <p:cNvSpPr txBox="1"/>
          <p:nvPr/>
        </p:nvSpPr>
        <p:spPr bwMode="auto">
          <a:xfrm>
            <a:off x="774812" y="908944"/>
            <a:ext cx="10485665" cy="834660"/>
          </a:xfrm>
          <a:prstGeom prst="rect">
            <a:avLst/>
          </a:prstGeom>
          <a:noFill/>
        </p:spPr>
        <p:txBody>
          <a:bodyPr wrap="square" lIns="91440" tIns="45720" rIns="91440" bIns="45720" anchor="ctr">
            <a:noAutofit/>
          </a:bodyPr>
          <a:lstStyle/>
          <a:p>
            <a:pPr latinLnBrk="0"/>
            <a:r>
              <a:rPr lang="zh-CN" altLang="en-US" b="1" dirty="0" smtClean="0">
                <a:solidFill>
                  <a:schemeClr val="tx1">
                    <a:lumMod val="65000"/>
                    <a:lumOff val="35000"/>
                  </a:schemeClr>
                </a:solidFill>
                <a:latin typeface="+mn-ea"/>
              </a:rPr>
              <a:t>考虑构件主体约束定义，既然射灯的主体天花板已经明确设置</a:t>
            </a:r>
            <a:r>
              <a:rPr lang="en-US" altLang="zh-CN" b="1" dirty="0" smtClean="0">
                <a:solidFill>
                  <a:schemeClr val="tx1">
                    <a:lumMod val="65000"/>
                    <a:lumOff val="35000"/>
                  </a:schemeClr>
                </a:solidFill>
                <a:latin typeface="+mn-ea"/>
              </a:rPr>
              <a:t>Level</a:t>
            </a:r>
            <a:r>
              <a:rPr lang="zh-CN" altLang="en-US" b="1" dirty="0" smtClean="0">
                <a:solidFill>
                  <a:schemeClr val="tx1">
                    <a:lumMod val="65000"/>
                    <a:lumOff val="35000"/>
                  </a:schemeClr>
                </a:solidFill>
                <a:latin typeface="+mn-ea"/>
              </a:rPr>
              <a:t>层高是</a:t>
            </a:r>
            <a:r>
              <a:rPr lang="en-US" altLang="zh-CN" b="1" dirty="0" smtClean="0">
                <a:solidFill>
                  <a:schemeClr val="tx1">
                    <a:lumMod val="65000"/>
                    <a:lumOff val="35000"/>
                  </a:schemeClr>
                </a:solidFill>
                <a:latin typeface="+mn-ea"/>
              </a:rPr>
              <a:t>Level 1 Living Rm</a:t>
            </a:r>
            <a:r>
              <a:rPr lang="zh-CN" altLang="en-US" b="1" dirty="0" smtClean="0">
                <a:solidFill>
                  <a:schemeClr val="tx1">
                    <a:lumMod val="65000"/>
                    <a:lumOff val="35000"/>
                  </a:schemeClr>
                </a:solidFill>
                <a:latin typeface="+mn-ea"/>
              </a:rPr>
              <a:t>。那么我们认为射灯在没有设置</a:t>
            </a:r>
            <a:r>
              <a:rPr lang="en-US" altLang="zh-CN" b="1" dirty="0" smtClean="0">
                <a:solidFill>
                  <a:schemeClr val="tx1">
                    <a:lumMod val="65000"/>
                    <a:lumOff val="35000"/>
                  </a:schemeClr>
                </a:solidFill>
                <a:latin typeface="+mn-ea"/>
              </a:rPr>
              <a:t>Level</a:t>
            </a:r>
            <a:r>
              <a:rPr lang="zh-CN" altLang="en-US" b="1" dirty="0" smtClean="0">
                <a:solidFill>
                  <a:schemeClr val="tx1">
                    <a:lumMod val="65000"/>
                    <a:lumOff val="35000"/>
                  </a:schemeClr>
                </a:solidFill>
                <a:latin typeface="+mn-ea"/>
              </a:rPr>
              <a:t>的前提下，应该和主体同一层高。</a:t>
            </a:r>
            <a:endParaRPr lang="zh-CN" altLang="en-US" b="1" dirty="0">
              <a:solidFill>
                <a:schemeClr val="tx1">
                  <a:lumMod val="65000"/>
                  <a:lumOff val="35000"/>
                </a:schemeClr>
              </a:solidFill>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4836037" y="4235367"/>
            <a:ext cx="3798738" cy="834660"/>
          </a:xfrm>
          <a:prstGeom prst="rect">
            <a:avLst/>
          </a:prstGeom>
          <a:noFill/>
        </p:spPr>
        <p:txBody>
          <a:bodyPr wrap="square" lIns="91440" tIns="45720" rIns="91440" bIns="45720" anchor="ctr">
            <a:noAutofit/>
          </a:bodyPr>
          <a:lstStyle/>
          <a:p>
            <a:pPr latinLnBrk="0"/>
            <a:r>
              <a:rPr lang="zh-CN" altLang="en-US" b="1" dirty="0" smtClean="0">
                <a:solidFill>
                  <a:schemeClr val="tx1">
                    <a:lumMod val="65000"/>
                    <a:lumOff val="35000"/>
                  </a:schemeClr>
                </a:solidFill>
                <a:latin typeface="+mn-ea"/>
              </a:rPr>
              <a:t>截图为我方引擎目录结构解析结果</a:t>
            </a:r>
            <a:endParaRPr lang="zh-CN" altLang="en-US" b="1" dirty="0">
              <a:solidFill>
                <a:schemeClr val="tx1">
                  <a:lumMod val="65000"/>
                  <a:lumOff val="35000"/>
                </a:schemeClr>
              </a:solidFill>
              <a:effectLst/>
              <a:latin typeface="+mn-ea"/>
            </a:endParaRPr>
          </a:p>
        </p:txBody>
      </p:sp>
    </p:spTree>
    <p:extLst>
      <p:ext uri="{BB962C8B-B14F-4D97-AF65-F5344CB8AC3E}">
        <p14:creationId xmlns:p14="http://schemas.microsoft.com/office/powerpoint/2010/main" val="458705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楼层拆解</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 name="îšlîḋê">
            <a:extLst>
              <a:ext uri="{FF2B5EF4-FFF2-40B4-BE49-F238E27FC236}">
                <a16:creationId xmlns:a16="http://schemas.microsoft.com/office/drawing/2014/main" id="{6C4E6EF5-C6C8-4DBF-96E8-0C81C042627E}"/>
              </a:ext>
            </a:extLst>
          </p:cNvPr>
          <p:cNvSpPr txBox="1"/>
          <p:nvPr/>
        </p:nvSpPr>
        <p:spPr bwMode="auto">
          <a:xfrm>
            <a:off x="848708" y="1021114"/>
            <a:ext cx="6888524" cy="395874"/>
          </a:xfrm>
          <a:prstGeom prst="rect">
            <a:avLst/>
          </a:prstGeom>
          <a:noFill/>
        </p:spPr>
        <p:txBody>
          <a:bodyPr wrap="square" lIns="91440" tIns="45720" rIns="91440" bIns="45720" anchor="ctr">
            <a:noAutofit/>
          </a:bodyPr>
          <a:lstStyle/>
          <a:p>
            <a:pPr latinLnBrk="0"/>
            <a:r>
              <a:rPr lang="zh-CN" altLang="en-US" sz="1600" b="1" dirty="0" smtClean="0">
                <a:solidFill>
                  <a:schemeClr val="bg2">
                    <a:lumMod val="50000"/>
                  </a:schemeClr>
                </a:solidFill>
                <a:latin typeface="+mn-ea"/>
              </a:rPr>
              <a:t>可自定义拆解方向，移动距离，移动时间</a:t>
            </a:r>
            <a:endParaRPr lang="zh-CN" altLang="en-US" sz="1600" b="1" dirty="0">
              <a:solidFill>
                <a:schemeClr val="bg2">
                  <a:lumMod val="50000"/>
                </a:schemeClr>
              </a:solidFill>
              <a:effectLst/>
              <a:latin typeface="+mn-ea"/>
            </a:endParaRPr>
          </a:p>
        </p:txBody>
      </p:sp>
      <p:pic>
        <p:nvPicPr>
          <p:cNvPr id="10" name="录制_2021_12_28_14_21_09_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4870" y="1630089"/>
            <a:ext cx="8311878" cy="4675431"/>
          </a:xfrm>
          <a:prstGeom prst="rect">
            <a:avLst/>
          </a:prstGeom>
        </p:spPr>
      </p:pic>
    </p:spTree>
    <p:extLst>
      <p:ext uri="{BB962C8B-B14F-4D97-AF65-F5344CB8AC3E}">
        <p14:creationId xmlns:p14="http://schemas.microsoft.com/office/powerpoint/2010/main" val="619399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楼层拆解</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 name="îšlîḋê">
            <a:extLst>
              <a:ext uri="{FF2B5EF4-FFF2-40B4-BE49-F238E27FC236}">
                <a16:creationId xmlns:a16="http://schemas.microsoft.com/office/drawing/2014/main" id="{6C4E6EF5-C6C8-4DBF-96E8-0C81C042627E}"/>
              </a:ext>
            </a:extLst>
          </p:cNvPr>
          <p:cNvSpPr txBox="1"/>
          <p:nvPr/>
        </p:nvSpPr>
        <p:spPr bwMode="auto">
          <a:xfrm>
            <a:off x="848708" y="1021114"/>
            <a:ext cx="6888524" cy="395874"/>
          </a:xfrm>
          <a:prstGeom prst="rect">
            <a:avLst/>
          </a:prstGeom>
          <a:noFill/>
        </p:spPr>
        <p:txBody>
          <a:bodyPr wrap="square" lIns="91440" tIns="45720" rIns="91440" bIns="45720" anchor="ctr">
            <a:noAutofit/>
          </a:bodyPr>
          <a:lstStyle/>
          <a:p>
            <a:pPr latinLnBrk="0"/>
            <a:r>
              <a:rPr lang="zh-CN" altLang="en-US" sz="1600" b="1" dirty="0">
                <a:solidFill>
                  <a:schemeClr val="bg2">
                    <a:lumMod val="50000"/>
                  </a:schemeClr>
                </a:solidFill>
                <a:latin typeface="+mn-ea"/>
              </a:rPr>
              <a:t>多</a:t>
            </a:r>
            <a:r>
              <a:rPr lang="zh-CN" altLang="en-US" sz="1600" b="1" dirty="0" smtClean="0">
                <a:solidFill>
                  <a:schemeClr val="bg2">
                    <a:lumMod val="50000"/>
                  </a:schemeClr>
                </a:solidFill>
                <a:latin typeface="+mn-ea"/>
              </a:rPr>
              <a:t>个楼层同时拆解</a:t>
            </a:r>
            <a:endParaRPr lang="zh-CN" altLang="en-US" sz="1600" b="1" dirty="0">
              <a:solidFill>
                <a:schemeClr val="bg2">
                  <a:lumMod val="50000"/>
                </a:schemeClr>
              </a:solidFill>
              <a:effectLst/>
              <a:latin typeface="+mn-ea"/>
            </a:endParaRPr>
          </a:p>
        </p:txBody>
      </p:sp>
      <p:pic>
        <p:nvPicPr>
          <p:cNvPr id="2" name="录制_2021_12_28_16_51_37_60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23391" y="1416988"/>
            <a:ext cx="9197975" cy="5173861"/>
          </a:xfrm>
          <a:prstGeom prst="rect">
            <a:avLst/>
          </a:prstGeom>
        </p:spPr>
      </p:pic>
    </p:spTree>
    <p:extLst>
      <p:ext uri="{BB962C8B-B14F-4D97-AF65-F5344CB8AC3E}">
        <p14:creationId xmlns:p14="http://schemas.microsoft.com/office/powerpoint/2010/main" val="1029001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模型分解</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 name="îšlîḋê">
            <a:extLst>
              <a:ext uri="{FF2B5EF4-FFF2-40B4-BE49-F238E27FC236}">
                <a16:creationId xmlns:a16="http://schemas.microsoft.com/office/drawing/2014/main" id="{6C4E6EF5-C6C8-4DBF-96E8-0C81C042627E}"/>
              </a:ext>
            </a:extLst>
          </p:cNvPr>
          <p:cNvSpPr txBox="1"/>
          <p:nvPr/>
        </p:nvSpPr>
        <p:spPr bwMode="auto">
          <a:xfrm>
            <a:off x="848708" y="1021114"/>
            <a:ext cx="6888524" cy="395874"/>
          </a:xfrm>
          <a:prstGeom prst="rect">
            <a:avLst/>
          </a:prstGeom>
          <a:noFill/>
        </p:spPr>
        <p:txBody>
          <a:bodyPr wrap="square" lIns="91440" tIns="45720" rIns="91440" bIns="45720" anchor="ctr">
            <a:noAutofit/>
          </a:bodyPr>
          <a:lstStyle/>
          <a:p>
            <a:pPr latinLnBrk="0"/>
            <a:r>
              <a:rPr lang="zh-CN" altLang="en-US" sz="1600" b="1" dirty="0" smtClean="0">
                <a:solidFill>
                  <a:schemeClr val="bg2">
                    <a:lumMod val="50000"/>
                  </a:schemeClr>
                </a:solidFill>
                <a:latin typeface="+mn-ea"/>
              </a:rPr>
              <a:t>适合对设备模型进行内部分解操作</a:t>
            </a:r>
            <a:endParaRPr lang="zh-CN" altLang="en-US" sz="1600" b="1" dirty="0">
              <a:solidFill>
                <a:schemeClr val="bg2">
                  <a:lumMod val="50000"/>
                </a:schemeClr>
              </a:solidFill>
              <a:effectLst/>
              <a:latin typeface="+mn-ea"/>
            </a:endParaRPr>
          </a:p>
        </p:txBody>
      </p:sp>
      <p:pic>
        <p:nvPicPr>
          <p:cNvPr id="2" name="录制_2021_12_28_14_25_09_2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7812" y="1522580"/>
            <a:ext cx="9110052" cy="5124404"/>
          </a:xfrm>
          <a:prstGeom prst="rect">
            <a:avLst/>
          </a:prstGeom>
        </p:spPr>
      </p:pic>
    </p:spTree>
    <p:extLst>
      <p:ext uri="{BB962C8B-B14F-4D97-AF65-F5344CB8AC3E}">
        <p14:creationId xmlns:p14="http://schemas.microsoft.com/office/powerpoint/2010/main" val="4166929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光影效果</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1" y="1186346"/>
            <a:ext cx="5535101" cy="386864"/>
          </a:xfrm>
          <a:prstGeom prst="rect">
            <a:avLst/>
          </a:prstGeom>
          <a:noFill/>
        </p:spPr>
        <p:txBody>
          <a:bodyPr wrap="square" lIns="91440" tIns="45720" rIns="91440" bIns="45720" anchor="ctr">
            <a:noAutofit/>
          </a:bodyPr>
          <a:lstStyle/>
          <a:p>
            <a:pPr latinLnBrk="0"/>
            <a:r>
              <a:rPr lang="zh-CN" altLang="en-US" sz="2000" b="1" dirty="0" smtClean="0">
                <a:solidFill>
                  <a:schemeClr val="tx1">
                    <a:lumMod val="65000"/>
                    <a:lumOff val="35000"/>
                  </a:schemeClr>
                </a:solidFill>
                <a:latin typeface="+mn-ea"/>
              </a:rPr>
              <a:t>使用</a:t>
            </a:r>
            <a:r>
              <a:rPr lang="en-US" altLang="zh-CN" sz="2000" b="1" dirty="0" smtClean="0">
                <a:solidFill>
                  <a:schemeClr val="tx1">
                    <a:lumMod val="65000"/>
                    <a:lumOff val="35000"/>
                  </a:schemeClr>
                </a:solidFill>
                <a:latin typeface="+mn-ea"/>
              </a:rPr>
              <a:t>PCF</a:t>
            </a:r>
            <a:r>
              <a:rPr lang="zh-CN" altLang="en-US" sz="2000" b="1" dirty="0" smtClean="0">
                <a:solidFill>
                  <a:schemeClr val="tx1">
                    <a:lumMod val="65000"/>
                    <a:lumOff val="35000"/>
                  </a:schemeClr>
                </a:solidFill>
                <a:latin typeface="+mn-ea"/>
              </a:rPr>
              <a:t>算法处理出更自然的光影效果</a:t>
            </a:r>
            <a:endParaRPr lang="zh-CN" altLang="en-US" sz="2000" b="1" dirty="0">
              <a:solidFill>
                <a:schemeClr val="tx1">
                  <a:lumMod val="65000"/>
                  <a:lumOff val="35000"/>
                </a:schemeClr>
              </a:solidFill>
              <a:effectLst/>
              <a:latin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73" y="1713887"/>
            <a:ext cx="9555744" cy="4766044"/>
          </a:xfrm>
          <a:prstGeom prst="rect">
            <a:avLst/>
          </a:prstGeom>
        </p:spPr>
      </p:pic>
    </p:spTree>
    <p:extLst>
      <p:ext uri="{BB962C8B-B14F-4D97-AF65-F5344CB8AC3E}">
        <p14:creationId xmlns:p14="http://schemas.microsoft.com/office/powerpoint/2010/main" val="3752060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IFC</a:t>
            </a: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渲染效果</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1" y="1186346"/>
            <a:ext cx="3096411" cy="386864"/>
          </a:xfrm>
          <a:prstGeom prst="rect">
            <a:avLst/>
          </a:prstGeom>
          <a:noFill/>
        </p:spPr>
        <p:txBody>
          <a:bodyPr wrap="square" lIns="91440" tIns="45720" rIns="91440" bIns="45720" anchor="ctr">
            <a:noAutofit/>
          </a:bodyPr>
          <a:lstStyle/>
          <a:p>
            <a:pPr latinLnBrk="0"/>
            <a:r>
              <a:rPr lang="zh-CN" altLang="en-US" sz="2000" b="1" dirty="0" smtClean="0">
                <a:solidFill>
                  <a:schemeClr val="tx1">
                    <a:lumMod val="65000"/>
                    <a:lumOff val="35000"/>
                  </a:schemeClr>
                </a:solidFill>
                <a:latin typeface="+mn-ea"/>
              </a:rPr>
              <a:t>更加优秀的光照对比度</a:t>
            </a:r>
            <a:endParaRPr lang="zh-CN" altLang="en-US" sz="2000" b="1" dirty="0">
              <a:solidFill>
                <a:schemeClr val="tx1">
                  <a:lumMod val="65000"/>
                  <a:lumOff val="35000"/>
                </a:schemeClr>
              </a:solidFill>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795360" y="1634142"/>
            <a:ext cx="10819278" cy="386864"/>
          </a:xfrm>
          <a:prstGeom prst="rect">
            <a:avLst/>
          </a:prstGeom>
          <a:noFill/>
        </p:spPr>
        <p:txBody>
          <a:bodyPr wrap="square" lIns="91440" tIns="45720" rIns="91440" bIns="45720" anchor="ctr">
            <a:noAutofit/>
          </a:bodyPr>
          <a:lstStyle/>
          <a:p>
            <a:pPr latinLnBrk="0"/>
            <a:r>
              <a:rPr lang="zh-CN" altLang="en-US" sz="1400" dirty="0" smtClean="0">
                <a:solidFill>
                  <a:schemeClr val="tx1">
                    <a:lumMod val="65000"/>
                    <a:lumOff val="35000"/>
                  </a:schemeClr>
                </a:solidFill>
                <a:latin typeface="+mn-ea"/>
              </a:rPr>
              <a:t>基本一致的三角网数量意味着比较双方在模型处理精度</a:t>
            </a:r>
            <a:r>
              <a:rPr lang="en-US" altLang="zh-CN" sz="1400" dirty="0" smtClean="0">
                <a:solidFill>
                  <a:schemeClr val="tx1">
                    <a:lumMod val="65000"/>
                    <a:lumOff val="35000"/>
                  </a:schemeClr>
                </a:solidFill>
                <a:latin typeface="+mn-ea"/>
              </a:rPr>
              <a:t>(LOD)</a:t>
            </a:r>
            <a:r>
              <a:rPr lang="zh-CN" altLang="en-US" sz="1400" dirty="0" smtClean="0">
                <a:solidFill>
                  <a:schemeClr val="tx1">
                    <a:lumMod val="65000"/>
                    <a:lumOff val="35000"/>
                  </a:schemeClr>
                </a:solidFill>
                <a:latin typeface="+mn-ea"/>
              </a:rPr>
              <a:t>上基本一致。但最终的渲染效果差异甚大。先看模型整体在对比度上差异。</a:t>
            </a:r>
            <a:endParaRPr lang="zh-CN" altLang="en-US" sz="1400" dirty="0">
              <a:solidFill>
                <a:schemeClr val="tx1">
                  <a:lumMod val="65000"/>
                  <a:lumOff val="35000"/>
                </a:schemeClr>
              </a:solidFill>
              <a:effectLst/>
              <a:latin typeface="+mn-ea"/>
            </a:endParaRPr>
          </a:p>
        </p:txBody>
      </p:sp>
      <p:pic>
        <p:nvPicPr>
          <p:cNvPr id="9" name="图片 8"/>
          <p:cNvPicPr>
            <a:picLocks noChangeAspect="1"/>
          </p:cNvPicPr>
          <p:nvPr/>
        </p:nvPicPr>
        <p:blipFill>
          <a:blip r:embed="rId2"/>
          <a:stretch>
            <a:fillRect/>
          </a:stretch>
        </p:blipFill>
        <p:spPr>
          <a:xfrm>
            <a:off x="886327" y="2021006"/>
            <a:ext cx="5169611" cy="4112666"/>
          </a:xfrm>
          <a:prstGeom prst="rect">
            <a:avLst/>
          </a:prstGeom>
        </p:spPr>
      </p:pic>
      <p:pic>
        <p:nvPicPr>
          <p:cNvPr id="10" name="图片 9"/>
          <p:cNvPicPr>
            <a:picLocks noChangeAspect="1"/>
          </p:cNvPicPr>
          <p:nvPr/>
        </p:nvPicPr>
        <p:blipFill>
          <a:blip r:embed="rId3"/>
          <a:stretch>
            <a:fillRect/>
          </a:stretch>
        </p:blipFill>
        <p:spPr>
          <a:xfrm>
            <a:off x="6459973" y="2021006"/>
            <a:ext cx="4972834" cy="4093066"/>
          </a:xfrm>
          <a:prstGeom prst="rect">
            <a:avLst/>
          </a:prstGeom>
        </p:spPr>
      </p:pic>
      <p:sp>
        <p:nvSpPr>
          <p:cNvPr id="11" name="îšlîḋê">
            <a:extLst>
              <a:ext uri="{FF2B5EF4-FFF2-40B4-BE49-F238E27FC236}">
                <a16:creationId xmlns:a16="http://schemas.microsoft.com/office/drawing/2014/main" id="{6C4E6EF5-C6C8-4DBF-96E8-0C81C042627E}"/>
              </a:ext>
            </a:extLst>
          </p:cNvPr>
          <p:cNvSpPr txBox="1"/>
          <p:nvPr/>
        </p:nvSpPr>
        <p:spPr bwMode="auto">
          <a:xfrm>
            <a:off x="2961708" y="6133672"/>
            <a:ext cx="1168504" cy="386864"/>
          </a:xfrm>
          <a:prstGeom prst="rect">
            <a:avLst/>
          </a:prstGeom>
          <a:noFill/>
        </p:spPr>
        <p:txBody>
          <a:bodyPr wrap="square" lIns="91440" tIns="45720" rIns="91440" bIns="45720" anchor="ctr">
            <a:noAutofit/>
          </a:bodyPr>
          <a:lstStyle/>
          <a:p>
            <a:pPr latinLnBrk="0"/>
            <a:r>
              <a:rPr lang="zh-CN" altLang="en-US" sz="1400" dirty="0" smtClean="0">
                <a:effectLst/>
                <a:latin typeface="+mn-ea"/>
              </a:rPr>
              <a:t>友商引擎</a:t>
            </a:r>
            <a:endParaRPr lang="zh-CN" altLang="en-US" sz="1400" dirty="0">
              <a:effectLst/>
              <a:latin typeface="+mn-ea"/>
            </a:endParaRPr>
          </a:p>
        </p:txBody>
      </p:sp>
      <p:sp>
        <p:nvSpPr>
          <p:cNvPr id="12" name="îšlîḋê">
            <a:extLst>
              <a:ext uri="{FF2B5EF4-FFF2-40B4-BE49-F238E27FC236}">
                <a16:creationId xmlns:a16="http://schemas.microsoft.com/office/drawing/2014/main" id="{6C4E6EF5-C6C8-4DBF-96E8-0C81C042627E}"/>
              </a:ext>
            </a:extLst>
          </p:cNvPr>
          <p:cNvSpPr txBox="1"/>
          <p:nvPr/>
        </p:nvSpPr>
        <p:spPr bwMode="auto">
          <a:xfrm>
            <a:off x="9051821" y="6133672"/>
            <a:ext cx="1168504" cy="386864"/>
          </a:xfrm>
          <a:prstGeom prst="rect">
            <a:avLst/>
          </a:prstGeom>
          <a:noFill/>
        </p:spPr>
        <p:txBody>
          <a:bodyPr wrap="square" lIns="91440" tIns="45720" rIns="91440" bIns="45720" anchor="ctr">
            <a:noAutofit/>
          </a:bodyPr>
          <a:lstStyle/>
          <a:p>
            <a:pPr latinLnBrk="0"/>
            <a:r>
              <a:rPr lang="zh-CN" altLang="en-US" sz="1400" dirty="0" smtClean="0">
                <a:latin typeface="+mn-ea"/>
              </a:rPr>
              <a:t>我方引擎</a:t>
            </a:r>
            <a:endParaRPr lang="zh-CN" altLang="en-US" sz="1400" dirty="0">
              <a:effectLst/>
              <a:latin typeface="+mn-ea"/>
            </a:endParaRPr>
          </a:p>
        </p:txBody>
      </p:sp>
    </p:spTree>
    <p:extLst>
      <p:ext uri="{BB962C8B-B14F-4D97-AF65-F5344CB8AC3E}">
        <p14:creationId xmlns:p14="http://schemas.microsoft.com/office/powerpoint/2010/main" val="2769104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9">
            <a:extLst>
              <a:ext uri="{FF2B5EF4-FFF2-40B4-BE49-F238E27FC236}">
                <a16:creationId xmlns:a16="http://schemas.microsoft.com/office/drawing/2014/main" id="{309BD8BE-3886-4DD4-976E-D93E7BD04DDD}"/>
              </a:ext>
            </a:extLst>
          </p:cNvPr>
          <p:cNvSpPr txBox="1"/>
          <p:nvPr/>
        </p:nvSpPr>
        <p:spPr>
          <a:xfrm>
            <a:off x="1254698" y="575622"/>
            <a:ext cx="2943032" cy="1261884"/>
          </a:xfrm>
          <a:prstGeom prst="rect">
            <a:avLst/>
          </a:prstGeom>
          <a:noFill/>
        </p:spPr>
        <p:txBody>
          <a:bodyPr wrap="square" rtlCol="0">
            <a:spAutoFit/>
          </a:bodyPr>
          <a:lstStyle>
            <a:defPPr>
              <a:defRPr lang="id-ID"/>
            </a:defPPr>
            <a:lvl1pPr algn="ctr">
              <a:defRPr sz="3600">
                <a:solidFill>
                  <a:schemeClr val="tx1">
                    <a:lumMod val="65000"/>
                    <a:lumOff val="35000"/>
                  </a:schemeClr>
                </a:solidFill>
                <a:latin typeface="Rajdhani" panose="02000000000000000000" pitchFamily="2" charset="0"/>
                <a:cs typeface="Rajdhani" panose="02000000000000000000" pitchFamily="2" charset="0"/>
              </a:defRPr>
            </a:lvl1pPr>
          </a:lstStyle>
          <a:p>
            <a:pPr algn="l"/>
            <a:r>
              <a:rPr lang="zh-CN" altLang="en-US" sz="4400" dirty="0">
                <a:solidFill>
                  <a:schemeClr val="bg1">
                    <a:lumMod val="50000"/>
                  </a:schemeClr>
                </a:solidFill>
                <a:latin typeface="SimHei" charset="-122"/>
                <a:ea typeface="SimHei" charset="-122"/>
                <a:cs typeface="SimHei" charset="-122"/>
              </a:rPr>
              <a:t>目录</a:t>
            </a:r>
            <a:endParaRPr lang="en-US" sz="4400" dirty="0">
              <a:solidFill>
                <a:schemeClr val="bg1">
                  <a:lumMod val="50000"/>
                </a:schemeClr>
              </a:solidFill>
              <a:latin typeface="SimHei" charset="-122"/>
              <a:ea typeface="SimHei" charset="-122"/>
              <a:cs typeface="SimHei" charset="-122"/>
            </a:endParaRPr>
          </a:p>
          <a:p>
            <a:pPr algn="l"/>
            <a:r>
              <a:rPr lang="en-US" sz="3200" spc="300" dirty="0">
                <a:solidFill>
                  <a:schemeClr val="bg1">
                    <a:lumMod val="50000"/>
                  </a:schemeClr>
                </a:solidFill>
                <a:latin typeface="张海山锐谐体" panose="02000000000000000000" pitchFamily="2" charset="-122"/>
                <a:ea typeface="张海山锐谐体" panose="02000000000000000000" pitchFamily="2" charset="-122"/>
                <a:cs typeface="Arial" panose="020B0604020202020204" pitchFamily="34" charset="0"/>
              </a:rPr>
              <a:t>CONTENTS</a:t>
            </a:r>
            <a:endParaRPr lang="id-ID" sz="3200" spc="300" dirty="0">
              <a:solidFill>
                <a:schemeClr val="bg1">
                  <a:lumMod val="50000"/>
                </a:schemeClr>
              </a:solidFill>
              <a:latin typeface="张海山锐谐体" panose="02000000000000000000" pitchFamily="2" charset="-122"/>
              <a:ea typeface="张海山锐谐体" panose="02000000000000000000" pitchFamily="2" charset="-122"/>
              <a:cs typeface="Arial" panose="020B0604020202020204" pitchFamily="34" charset="0"/>
            </a:endParaRPr>
          </a:p>
        </p:txBody>
      </p:sp>
      <p:pic>
        <p:nvPicPr>
          <p:cNvPr id="4" name="Picture 2" descr="F:\11月\新建文件夹\3333-03.png"/>
          <p:cNvPicPr>
            <a:picLocks noChangeAspect="1" noChangeArrowheads="1"/>
          </p:cNvPicPr>
          <p:nvPr/>
        </p:nvPicPr>
        <p:blipFill>
          <a:blip r:embed="rId2"/>
          <a:srcRect/>
          <a:stretch>
            <a:fillRect/>
          </a:stretch>
        </p:blipFill>
        <p:spPr bwMode="auto">
          <a:xfrm>
            <a:off x="-201875" y="5783283"/>
            <a:ext cx="12692862" cy="1181592"/>
          </a:xfrm>
          <a:prstGeom prst="rect">
            <a:avLst/>
          </a:prstGeom>
          <a:noFill/>
        </p:spPr>
      </p:pic>
      <p:grpSp>
        <p:nvGrpSpPr>
          <p:cNvPr id="5" name="组合 4"/>
          <p:cNvGrpSpPr/>
          <p:nvPr/>
        </p:nvGrpSpPr>
        <p:grpSpPr>
          <a:xfrm>
            <a:off x="2987715" y="2169984"/>
            <a:ext cx="3579165" cy="646331"/>
            <a:chOff x="3022600" y="546100"/>
            <a:chExt cx="3579165" cy="646331"/>
          </a:xfrm>
        </p:grpSpPr>
        <p:sp>
          <p:nvSpPr>
            <p:cNvPr id="6" name="TextBox 198"/>
            <p:cNvSpPr txBox="1"/>
            <p:nvPr/>
          </p:nvSpPr>
          <p:spPr>
            <a:xfrm>
              <a:off x="3679233" y="637232"/>
              <a:ext cx="2922532" cy="523220"/>
            </a:xfrm>
            <a:prstGeom prst="rect">
              <a:avLst/>
            </a:prstGeom>
          </p:spPr>
          <p:txBody>
            <a:bodyPr wrap="square" rtlCol="0">
              <a:spAutoFit/>
            </a:bodyPr>
            <a:lstStyle/>
            <a:p>
              <a:pPr>
                <a:buClr>
                  <a:schemeClr val="tx1">
                    <a:lumMod val="85000"/>
                    <a:lumOff val="15000"/>
                  </a:schemeClr>
                </a:buClr>
                <a:buSzPct val="105000"/>
              </a:pPr>
              <a:r>
                <a:rPr lang="zh-CN" altLang="en-US" sz="2800" b="1" dirty="0">
                  <a:solidFill>
                    <a:srgbClr val="1B94CD"/>
                  </a:solidFill>
                  <a:latin typeface="黑体" pitchFamily="49" charset="-122"/>
                  <a:ea typeface="黑体" pitchFamily="49" charset="-122"/>
                </a:rPr>
                <a:t>轻量化引擎介绍</a:t>
              </a:r>
            </a:p>
          </p:txBody>
        </p:sp>
        <p:sp>
          <p:nvSpPr>
            <p:cNvPr id="7" name="TextBox 50"/>
            <p:cNvSpPr txBox="1"/>
            <p:nvPr/>
          </p:nvSpPr>
          <p:spPr>
            <a:xfrm>
              <a:off x="3022600" y="546100"/>
              <a:ext cx="800100" cy="646331"/>
            </a:xfrm>
            <a:prstGeom prst="rect">
              <a:avLst/>
            </a:prstGeom>
            <a:noFill/>
          </p:spPr>
          <p:txBody>
            <a:bodyPr wrap="square" rtlCol="0">
              <a:spAutoFit/>
            </a:bodyPr>
            <a:lstStyle/>
            <a:p>
              <a:r>
                <a:rPr lang="en-US" altLang="zh-CN" sz="3600" dirty="0">
                  <a:solidFill>
                    <a:schemeClr val="tx1">
                      <a:lumMod val="50000"/>
                      <a:lumOff val="50000"/>
                    </a:schemeClr>
                  </a:solidFill>
                  <a:latin typeface="黑体" pitchFamily="49" charset="-122"/>
                  <a:ea typeface="黑体" pitchFamily="49" charset="-122"/>
                </a:rPr>
                <a:t>01.</a:t>
              </a:r>
              <a:endParaRPr lang="zh-CN" altLang="en-US" sz="3600" dirty="0">
                <a:solidFill>
                  <a:schemeClr val="tx1">
                    <a:lumMod val="50000"/>
                    <a:lumOff val="50000"/>
                  </a:schemeClr>
                </a:solidFill>
                <a:latin typeface="黑体" pitchFamily="49" charset="-122"/>
                <a:ea typeface="黑体" pitchFamily="49" charset="-122"/>
              </a:endParaRPr>
            </a:p>
          </p:txBody>
        </p:sp>
      </p:grpSp>
      <p:grpSp>
        <p:nvGrpSpPr>
          <p:cNvPr id="8" name="组合 7"/>
          <p:cNvGrpSpPr/>
          <p:nvPr/>
        </p:nvGrpSpPr>
        <p:grpSpPr>
          <a:xfrm>
            <a:off x="2987715" y="2907447"/>
            <a:ext cx="3579166" cy="646331"/>
            <a:chOff x="3022599" y="546100"/>
            <a:chExt cx="3579166" cy="646331"/>
          </a:xfrm>
        </p:grpSpPr>
        <p:sp>
          <p:nvSpPr>
            <p:cNvPr id="9" name="TextBox 198"/>
            <p:cNvSpPr txBox="1"/>
            <p:nvPr/>
          </p:nvSpPr>
          <p:spPr>
            <a:xfrm>
              <a:off x="3679233" y="637232"/>
              <a:ext cx="2922532" cy="523220"/>
            </a:xfrm>
            <a:prstGeom prst="rect">
              <a:avLst/>
            </a:prstGeom>
          </p:spPr>
          <p:txBody>
            <a:bodyPr wrap="square" rtlCol="0">
              <a:spAutoFit/>
            </a:bodyPr>
            <a:lstStyle/>
            <a:p>
              <a:pPr>
                <a:buClr>
                  <a:schemeClr val="tx1">
                    <a:lumMod val="85000"/>
                    <a:lumOff val="15000"/>
                  </a:schemeClr>
                </a:buClr>
                <a:buSzPct val="105000"/>
              </a:pPr>
              <a:r>
                <a:rPr lang="zh-CN" altLang="en-US" sz="2800" b="1" dirty="0" smtClean="0">
                  <a:solidFill>
                    <a:srgbClr val="1B94CD"/>
                  </a:solidFill>
                  <a:latin typeface="黑体" pitchFamily="49" charset="-122"/>
                  <a:ea typeface="黑体" pitchFamily="49" charset="-122"/>
                </a:rPr>
                <a:t>引擎特点</a:t>
              </a:r>
              <a:endParaRPr lang="zh-CN" altLang="en-US" sz="2800" b="1" dirty="0">
                <a:solidFill>
                  <a:srgbClr val="1B94CD"/>
                </a:solidFill>
                <a:latin typeface="黑体" pitchFamily="49" charset="-122"/>
                <a:ea typeface="黑体" pitchFamily="49" charset="-122"/>
              </a:endParaRPr>
            </a:p>
          </p:txBody>
        </p:sp>
        <p:sp>
          <p:nvSpPr>
            <p:cNvPr id="10" name="TextBox 31"/>
            <p:cNvSpPr txBox="1"/>
            <p:nvPr/>
          </p:nvSpPr>
          <p:spPr>
            <a:xfrm>
              <a:off x="3022599" y="546100"/>
              <a:ext cx="1617115" cy="646331"/>
            </a:xfrm>
            <a:prstGeom prst="rect">
              <a:avLst/>
            </a:prstGeom>
            <a:noFill/>
          </p:spPr>
          <p:txBody>
            <a:bodyPr wrap="square" rtlCol="0">
              <a:spAutoFit/>
            </a:bodyPr>
            <a:lstStyle/>
            <a:p>
              <a:r>
                <a:rPr lang="en-US" altLang="zh-CN" sz="3600" dirty="0">
                  <a:solidFill>
                    <a:schemeClr val="tx1">
                      <a:lumMod val="50000"/>
                      <a:lumOff val="50000"/>
                    </a:schemeClr>
                  </a:solidFill>
                  <a:latin typeface="黑体" pitchFamily="49" charset="-122"/>
                  <a:ea typeface="黑体" pitchFamily="49" charset="-122"/>
                </a:rPr>
                <a:t>02.</a:t>
              </a:r>
              <a:endParaRPr lang="zh-CN" altLang="en-US" sz="3600" dirty="0">
                <a:solidFill>
                  <a:schemeClr val="tx1">
                    <a:lumMod val="50000"/>
                    <a:lumOff val="50000"/>
                  </a:schemeClr>
                </a:solidFill>
                <a:latin typeface="黑体" pitchFamily="49" charset="-122"/>
                <a:ea typeface="黑体" pitchFamily="49" charset="-122"/>
              </a:endParaRPr>
            </a:p>
          </p:txBody>
        </p:sp>
      </p:grpSp>
    </p:spTree>
    <p:extLst>
      <p:ext uri="{BB962C8B-B14F-4D97-AF65-F5344CB8AC3E}">
        <p14:creationId xmlns:p14="http://schemas.microsoft.com/office/powerpoint/2010/main" val="435780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9"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ppt_x</p:attrName>
                                        </p:attrNameLst>
                                      </p:cBhvr>
                                      <p:tavLst>
                                        <p:tav tm="0">
                                          <p:val>
                                            <p:strVal val="#ppt_x-.2"/>
                                          </p:val>
                                        </p:tav>
                                        <p:tav tm="100000">
                                          <p:val>
                                            <p:strVal val="#ppt_x"/>
                                          </p:val>
                                        </p:tav>
                                      </p:tavLst>
                                    </p:anim>
                                    <p:anim calcmode="lin" valueType="num">
                                      <p:cBhvr>
                                        <p:cTn id="12"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3" dur="1000"/>
                                        <p:tgtEl>
                                          <p:spTgt spid="4"/>
                                        </p:tgtEl>
                                      </p:cBhvr>
                                    </p:animEffect>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IFC</a:t>
            </a: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渲染效果</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1" y="1186346"/>
            <a:ext cx="3096411" cy="386864"/>
          </a:xfrm>
          <a:prstGeom prst="rect">
            <a:avLst/>
          </a:prstGeom>
          <a:noFill/>
        </p:spPr>
        <p:txBody>
          <a:bodyPr wrap="square" lIns="91440" tIns="45720" rIns="91440" bIns="45720" anchor="ctr">
            <a:noAutofit/>
          </a:bodyPr>
          <a:lstStyle/>
          <a:p>
            <a:pPr latinLnBrk="0"/>
            <a:r>
              <a:rPr lang="zh-CN" altLang="en-US" sz="2000" b="1" dirty="0" smtClean="0">
                <a:latin typeface="+mn-ea"/>
              </a:rPr>
              <a:t>更加真实的构件材质渲染</a:t>
            </a:r>
            <a:endParaRPr lang="zh-CN" altLang="en-US" sz="2000" b="1" dirty="0">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795360" y="1634142"/>
            <a:ext cx="10819278" cy="386864"/>
          </a:xfrm>
          <a:prstGeom prst="rect">
            <a:avLst/>
          </a:prstGeom>
          <a:noFill/>
        </p:spPr>
        <p:txBody>
          <a:bodyPr wrap="square" lIns="91440" tIns="45720" rIns="91440" bIns="45720" anchor="ctr">
            <a:noAutofit/>
          </a:bodyPr>
          <a:lstStyle/>
          <a:p>
            <a:pPr latinLnBrk="0"/>
            <a:r>
              <a:rPr lang="zh-CN" altLang="en-US" sz="1400" dirty="0" smtClean="0">
                <a:latin typeface="+mn-ea"/>
              </a:rPr>
              <a:t>通过对</a:t>
            </a:r>
            <a:r>
              <a:rPr lang="en-US" altLang="zh-CN" sz="1400" dirty="0" smtClean="0">
                <a:latin typeface="+mn-ea"/>
              </a:rPr>
              <a:t>IFC</a:t>
            </a:r>
            <a:r>
              <a:rPr lang="zh-CN" altLang="en-US" sz="1400" dirty="0" smtClean="0">
                <a:latin typeface="+mn-ea"/>
              </a:rPr>
              <a:t>文件中构件材质定义数据的解析，可以正确模拟出物体真实的材质效果。</a:t>
            </a:r>
            <a:endParaRPr lang="zh-CN" altLang="en-US" sz="1400" dirty="0">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2812239" y="5940240"/>
            <a:ext cx="1168504" cy="386864"/>
          </a:xfrm>
          <a:prstGeom prst="rect">
            <a:avLst/>
          </a:prstGeom>
          <a:noFill/>
        </p:spPr>
        <p:txBody>
          <a:bodyPr wrap="square" lIns="91440" tIns="45720" rIns="91440" bIns="45720" anchor="ctr">
            <a:noAutofit/>
          </a:bodyPr>
          <a:lstStyle/>
          <a:p>
            <a:pPr latinLnBrk="0"/>
            <a:r>
              <a:rPr lang="zh-CN" altLang="en-US" sz="1400" dirty="0" smtClean="0">
                <a:effectLst/>
                <a:latin typeface="+mn-ea"/>
              </a:rPr>
              <a:t>友商引擎</a:t>
            </a:r>
            <a:endParaRPr lang="zh-CN" altLang="en-US" sz="1400" dirty="0">
              <a:effectLst/>
              <a:latin typeface="+mn-ea"/>
            </a:endParaRPr>
          </a:p>
        </p:txBody>
      </p:sp>
      <p:sp>
        <p:nvSpPr>
          <p:cNvPr id="10" name="îšlîḋê">
            <a:extLst>
              <a:ext uri="{FF2B5EF4-FFF2-40B4-BE49-F238E27FC236}">
                <a16:creationId xmlns:a16="http://schemas.microsoft.com/office/drawing/2014/main" id="{6C4E6EF5-C6C8-4DBF-96E8-0C81C042627E}"/>
              </a:ext>
            </a:extLst>
          </p:cNvPr>
          <p:cNvSpPr txBox="1"/>
          <p:nvPr/>
        </p:nvSpPr>
        <p:spPr bwMode="auto">
          <a:xfrm>
            <a:off x="9051821" y="6133672"/>
            <a:ext cx="1168504" cy="386864"/>
          </a:xfrm>
          <a:prstGeom prst="rect">
            <a:avLst/>
          </a:prstGeom>
          <a:noFill/>
        </p:spPr>
        <p:txBody>
          <a:bodyPr wrap="square" lIns="91440" tIns="45720" rIns="91440" bIns="45720" anchor="ctr">
            <a:noAutofit/>
          </a:bodyPr>
          <a:lstStyle/>
          <a:p>
            <a:pPr latinLnBrk="0"/>
            <a:r>
              <a:rPr lang="zh-CN" altLang="en-US" sz="1400" dirty="0" smtClean="0">
                <a:latin typeface="+mn-ea"/>
              </a:rPr>
              <a:t>我方引擎</a:t>
            </a:r>
            <a:endParaRPr lang="zh-CN" altLang="en-US" sz="1400" dirty="0">
              <a:effectLst/>
              <a:latin typeface="+mn-ea"/>
            </a:endParaRPr>
          </a:p>
        </p:txBody>
      </p:sp>
      <p:pic>
        <p:nvPicPr>
          <p:cNvPr id="11" name="图片 10"/>
          <p:cNvPicPr>
            <a:picLocks noChangeAspect="1"/>
          </p:cNvPicPr>
          <p:nvPr/>
        </p:nvPicPr>
        <p:blipFill>
          <a:blip r:embed="rId2"/>
          <a:stretch>
            <a:fillRect/>
          </a:stretch>
        </p:blipFill>
        <p:spPr>
          <a:xfrm>
            <a:off x="1741298" y="3047032"/>
            <a:ext cx="3363496" cy="2711929"/>
          </a:xfrm>
          <a:prstGeom prst="rect">
            <a:avLst/>
          </a:prstGeom>
        </p:spPr>
      </p:pic>
      <p:pic>
        <p:nvPicPr>
          <p:cNvPr id="12" name="图片 11"/>
          <p:cNvPicPr>
            <a:picLocks noChangeAspect="1"/>
          </p:cNvPicPr>
          <p:nvPr/>
        </p:nvPicPr>
        <p:blipFill>
          <a:blip r:embed="rId3"/>
          <a:stretch>
            <a:fillRect/>
          </a:stretch>
        </p:blipFill>
        <p:spPr>
          <a:xfrm>
            <a:off x="7861676" y="2870298"/>
            <a:ext cx="2864939" cy="2982908"/>
          </a:xfrm>
          <a:prstGeom prst="rect">
            <a:avLst/>
          </a:prstGeom>
        </p:spPr>
      </p:pic>
    </p:spTree>
    <p:extLst>
      <p:ext uri="{BB962C8B-B14F-4D97-AF65-F5344CB8AC3E}">
        <p14:creationId xmlns:p14="http://schemas.microsoft.com/office/powerpoint/2010/main" val="3790743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IFC</a:t>
            </a: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渲染效果</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1" y="1186346"/>
            <a:ext cx="3096411" cy="386864"/>
          </a:xfrm>
          <a:prstGeom prst="rect">
            <a:avLst/>
          </a:prstGeom>
          <a:noFill/>
        </p:spPr>
        <p:txBody>
          <a:bodyPr wrap="square" lIns="91440" tIns="45720" rIns="91440" bIns="45720" anchor="ctr">
            <a:noAutofit/>
          </a:bodyPr>
          <a:lstStyle/>
          <a:p>
            <a:pPr latinLnBrk="0"/>
            <a:r>
              <a:rPr lang="zh-CN" altLang="en-US" sz="2000" b="1" dirty="0" smtClean="0">
                <a:latin typeface="+mn-ea"/>
              </a:rPr>
              <a:t>更加优秀的曲面细节处理</a:t>
            </a:r>
            <a:endParaRPr lang="zh-CN" altLang="en-US" sz="2000" b="1" dirty="0">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795360" y="1634142"/>
            <a:ext cx="10819278" cy="386864"/>
          </a:xfrm>
          <a:prstGeom prst="rect">
            <a:avLst/>
          </a:prstGeom>
          <a:noFill/>
        </p:spPr>
        <p:txBody>
          <a:bodyPr wrap="square" lIns="91440" tIns="45720" rIns="91440" bIns="45720" anchor="ctr">
            <a:noAutofit/>
          </a:bodyPr>
          <a:lstStyle/>
          <a:p>
            <a:pPr latinLnBrk="0"/>
            <a:r>
              <a:rPr lang="zh-CN" altLang="en-US" sz="1400" dirty="0" smtClean="0">
                <a:latin typeface="+mn-ea"/>
              </a:rPr>
              <a:t>采用优秀的法线算法，在相同精度下，对模型曲面的处理更加圆滑。</a:t>
            </a:r>
            <a:endParaRPr lang="zh-CN" altLang="en-US" sz="1400" dirty="0">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2961708" y="6133672"/>
            <a:ext cx="1168504" cy="386864"/>
          </a:xfrm>
          <a:prstGeom prst="rect">
            <a:avLst/>
          </a:prstGeom>
          <a:noFill/>
        </p:spPr>
        <p:txBody>
          <a:bodyPr wrap="square" lIns="91440" tIns="45720" rIns="91440" bIns="45720" anchor="ctr">
            <a:noAutofit/>
          </a:bodyPr>
          <a:lstStyle/>
          <a:p>
            <a:pPr latinLnBrk="0"/>
            <a:r>
              <a:rPr lang="zh-CN" altLang="en-US" sz="1400" dirty="0" smtClean="0">
                <a:effectLst/>
                <a:latin typeface="+mn-ea"/>
              </a:rPr>
              <a:t>友商引擎</a:t>
            </a:r>
            <a:endParaRPr lang="zh-CN" altLang="en-US" sz="1400" dirty="0">
              <a:effectLst/>
              <a:latin typeface="+mn-ea"/>
            </a:endParaRPr>
          </a:p>
        </p:txBody>
      </p:sp>
      <p:sp>
        <p:nvSpPr>
          <p:cNvPr id="10" name="îšlîḋê">
            <a:extLst>
              <a:ext uri="{FF2B5EF4-FFF2-40B4-BE49-F238E27FC236}">
                <a16:creationId xmlns:a16="http://schemas.microsoft.com/office/drawing/2014/main" id="{6C4E6EF5-C6C8-4DBF-96E8-0C81C042627E}"/>
              </a:ext>
            </a:extLst>
          </p:cNvPr>
          <p:cNvSpPr txBox="1"/>
          <p:nvPr/>
        </p:nvSpPr>
        <p:spPr bwMode="auto">
          <a:xfrm>
            <a:off x="9051821" y="6133672"/>
            <a:ext cx="1168504" cy="386864"/>
          </a:xfrm>
          <a:prstGeom prst="rect">
            <a:avLst/>
          </a:prstGeom>
          <a:noFill/>
        </p:spPr>
        <p:txBody>
          <a:bodyPr wrap="square" lIns="91440" tIns="45720" rIns="91440" bIns="45720" anchor="ctr">
            <a:noAutofit/>
          </a:bodyPr>
          <a:lstStyle/>
          <a:p>
            <a:pPr latinLnBrk="0"/>
            <a:r>
              <a:rPr lang="zh-CN" altLang="en-US" sz="1400" dirty="0" smtClean="0">
                <a:latin typeface="+mn-ea"/>
              </a:rPr>
              <a:t>我方引擎</a:t>
            </a:r>
            <a:endParaRPr lang="zh-CN" altLang="en-US" sz="1400" dirty="0">
              <a:effectLst/>
              <a:latin typeface="+mn-ea"/>
            </a:endParaRPr>
          </a:p>
        </p:txBody>
      </p:sp>
      <p:pic>
        <p:nvPicPr>
          <p:cNvPr id="11" name="图片 10"/>
          <p:cNvPicPr>
            <a:picLocks noChangeAspect="1"/>
          </p:cNvPicPr>
          <p:nvPr/>
        </p:nvPicPr>
        <p:blipFill>
          <a:blip r:embed="rId2"/>
          <a:stretch>
            <a:fillRect/>
          </a:stretch>
        </p:blipFill>
        <p:spPr>
          <a:xfrm>
            <a:off x="795360" y="2393303"/>
            <a:ext cx="5400164" cy="3658176"/>
          </a:xfrm>
          <a:prstGeom prst="rect">
            <a:avLst/>
          </a:prstGeom>
        </p:spPr>
      </p:pic>
      <p:pic>
        <p:nvPicPr>
          <p:cNvPr id="12" name="图片 11"/>
          <p:cNvPicPr>
            <a:picLocks noChangeAspect="1"/>
          </p:cNvPicPr>
          <p:nvPr/>
        </p:nvPicPr>
        <p:blipFill>
          <a:blip r:embed="rId3"/>
          <a:stretch>
            <a:fillRect/>
          </a:stretch>
        </p:blipFill>
        <p:spPr>
          <a:xfrm>
            <a:off x="6842587" y="2372187"/>
            <a:ext cx="4955175" cy="3679292"/>
          </a:xfrm>
          <a:prstGeom prst="rect">
            <a:avLst/>
          </a:prstGeom>
        </p:spPr>
      </p:pic>
    </p:spTree>
    <p:extLst>
      <p:ext uri="{BB962C8B-B14F-4D97-AF65-F5344CB8AC3E}">
        <p14:creationId xmlns:p14="http://schemas.microsoft.com/office/powerpoint/2010/main" val="1066907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254015"/>
            <a:ext cx="3949155" cy="615553"/>
          </a:xfrm>
          <a:prstGeom prst="rect">
            <a:avLst/>
          </a:prstGeom>
          <a:noFill/>
        </p:spPr>
        <p:txBody>
          <a:bodyPr wrap="square" lIns="0" tIns="0" rIns="0" bIns="0" rtlCol="0" anchor="ctr">
            <a:spAutoFit/>
          </a:bodyPr>
          <a:lstStyle/>
          <a:p>
            <a:pPr algn="ctr"/>
            <a:r>
              <a:rPr lang="en-US" altLang="zh-CN" sz="40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Revit</a:t>
            </a:r>
            <a:r>
              <a:rPr lang="zh-CN" altLang="en-US" sz="40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渲染效果</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1" y="1186346"/>
            <a:ext cx="3334851" cy="386864"/>
          </a:xfrm>
          <a:prstGeom prst="rect">
            <a:avLst/>
          </a:prstGeom>
          <a:noFill/>
        </p:spPr>
        <p:txBody>
          <a:bodyPr wrap="square" lIns="91440" tIns="45720" rIns="91440" bIns="45720" anchor="ctr">
            <a:noAutofit/>
          </a:bodyPr>
          <a:lstStyle/>
          <a:p>
            <a:r>
              <a:rPr lang="zh-CN" altLang="en-US" sz="2000" b="1" dirty="0" smtClean="0">
                <a:latin typeface="+mn-ea"/>
              </a:rPr>
              <a:t>更加真实的</a:t>
            </a:r>
            <a:r>
              <a:rPr lang="en-US" altLang="zh-CN" sz="2000" b="1" dirty="0" smtClean="0">
                <a:latin typeface="+mn-ea"/>
              </a:rPr>
              <a:t>Revit</a:t>
            </a:r>
            <a:r>
              <a:rPr lang="zh-CN" altLang="en-US" sz="2000" b="1" dirty="0" smtClean="0">
                <a:latin typeface="+mn-ea"/>
              </a:rPr>
              <a:t>渲染效果</a:t>
            </a:r>
            <a:endParaRPr lang="zh-CN" altLang="en-US" sz="2000" b="1" dirty="0">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795360" y="1634142"/>
            <a:ext cx="10819278" cy="386864"/>
          </a:xfrm>
          <a:prstGeom prst="rect">
            <a:avLst/>
          </a:prstGeom>
          <a:noFill/>
        </p:spPr>
        <p:txBody>
          <a:bodyPr wrap="square" lIns="91440" tIns="45720" rIns="91440" bIns="45720" anchor="ctr">
            <a:noAutofit/>
          </a:bodyPr>
          <a:lstStyle/>
          <a:p>
            <a:r>
              <a:rPr lang="zh-CN" altLang="en-US" sz="1400" dirty="0" smtClean="0">
                <a:latin typeface="+mn-ea"/>
              </a:rPr>
              <a:t>采用智能的光照处理算法，</a:t>
            </a:r>
            <a:r>
              <a:rPr lang="en-US" altLang="zh-CN" sz="1400" dirty="0" smtClean="0">
                <a:latin typeface="+mn-ea"/>
              </a:rPr>
              <a:t>Revit</a:t>
            </a:r>
            <a:r>
              <a:rPr lang="zh-CN" altLang="en-US" sz="1400" dirty="0" smtClean="0">
                <a:latin typeface="+mn-ea"/>
              </a:rPr>
              <a:t>模型的渲染效果更加真实。以</a:t>
            </a:r>
            <a:r>
              <a:rPr lang="en-US" altLang="zh-CN" sz="1400" dirty="0" smtClean="0">
                <a:latin typeface="+mn-ea"/>
              </a:rPr>
              <a:t>Revit</a:t>
            </a:r>
            <a:r>
              <a:rPr lang="zh-CN" altLang="en-US" sz="1400" dirty="0" smtClean="0">
                <a:latin typeface="+mn-ea"/>
              </a:rPr>
              <a:t>软件自带的</a:t>
            </a:r>
            <a:r>
              <a:rPr lang="en-US" altLang="zh-CN" sz="1400" dirty="0" err="1" smtClean="0">
                <a:latin typeface="+mn-ea"/>
              </a:rPr>
              <a:t>rac_basic_sample_project.rvt</a:t>
            </a:r>
            <a:r>
              <a:rPr lang="zh-CN" altLang="en-US" sz="1400" dirty="0" smtClean="0">
                <a:latin typeface="+mn-ea"/>
              </a:rPr>
              <a:t>为例。</a:t>
            </a:r>
            <a:endParaRPr lang="en-US" altLang="zh-CN" sz="1400" dirty="0">
              <a:latin typeface="+mn-ea"/>
            </a:endParaRPr>
          </a:p>
          <a:p>
            <a:pPr latinLnBrk="0"/>
            <a:endParaRPr lang="zh-CN" altLang="en-US" sz="1400" dirty="0">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2961708" y="6133672"/>
            <a:ext cx="1168504" cy="386864"/>
          </a:xfrm>
          <a:prstGeom prst="rect">
            <a:avLst/>
          </a:prstGeom>
          <a:noFill/>
        </p:spPr>
        <p:txBody>
          <a:bodyPr wrap="square" lIns="91440" tIns="45720" rIns="91440" bIns="45720" anchor="ctr">
            <a:noAutofit/>
          </a:bodyPr>
          <a:lstStyle/>
          <a:p>
            <a:pPr latinLnBrk="0"/>
            <a:r>
              <a:rPr lang="zh-CN" altLang="en-US" sz="1400" dirty="0" smtClean="0">
                <a:effectLst/>
                <a:latin typeface="+mn-ea"/>
              </a:rPr>
              <a:t>友商引擎</a:t>
            </a:r>
            <a:endParaRPr lang="zh-CN" altLang="en-US" sz="1400" dirty="0">
              <a:effectLst/>
              <a:latin typeface="+mn-ea"/>
            </a:endParaRPr>
          </a:p>
        </p:txBody>
      </p:sp>
      <p:sp>
        <p:nvSpPr>
          <p:cNvPr id="10" name="îšlîḋê">
            <a:extLst>
              <a:ext uri="{FF2B5EF4-FFF2-40B4-BE49-F238E27FC236}">
                <a16:creationId xmlns:a16="http://schemas.microsoft.com/office/drawing/2014/main" id="{6C4E6EF5-C6C8-4DBF-96E8-0C81C042627E}"/>
              </a:ext>
            </a:extLst>
          </p:cNvPr>
          <p:cNvSpPr txBox="1"/>
          <p:nvPr/>
        </p:nvSpPr>
        <p:spPr bwMode="auto">
          <a:xfrm>
            <a:off x="9051821" y="6133672"/>
            <a:ext cx="1168504" cy="386864"/>
          </a:xfrm>
          <a:prstGeom prst="rect">
            <a:avLst/>
          </a:prstGeom>
          <a:noFill/>
        </p:spPr>
        <p:txBody>
          <a:bodyPr wrap="square" lIns="91440" tIns="45720" rIns="91440" bIns="45720" anchor="ctr">
            <a:noAutofit/>
          </a:bodyPr>
          <a:lstStyle/>
          <a:p>
            <a:pPr latinLnBrk="0"/>
            <a:r>
              <a:rPr lang="zh-CN" altLang="en-US" sz="1400" dirty="0" smtClean="0">
                <a:latin typeface="+mn-ea"/>
              </a:rPr>
              <a:t>我方引擎</a:t>
            </a:r>
            <a:endParaRPr lang="zh-CN" altLang="en-US" sz="1400" dirty="0">
              <a:effectLst/>
              <a:latin typeface="+mn-ea"/>
            </a:endParaRPr>
          </a:p>
        </p:txBody>
      </p:sp>
      <p:pic>
        <p:nvPicPr>
          <p:cNvPr id="11" name="图片 10"/>
          <p:cNvPicPr>
            <a:picLocks noChangeAspect="1"/>
          </p:cNvPicPr>
          <p:nvPr/>
        </p:nvPicPr>
        <p:blipFill>
          <a:blip r:embed="rId2"/>
          <a:stretch>
            <a:fillRect/>
          </a:stretch>
        </p:blipFill>
        <p:spPr>
          <a:xfrm>
            <a:off x="886327" y="2021006"/>
            <a:ext cx="5153377" cy="4049082"/>
          </a:xfrm>
          <a:prstGeom prst="rect">
            <a:avLst/>
          </a:prstGeom>
        </p:spPr>
      </p:pic>
      <p:pic>
        <p:nvPicPr>
          <p:cNvPr id="12" name="图片 11"/>
          <p:cNvPicPr>
            <a:picLocks noChangeAspect="1"/>
          </p:cNvPicPr>
          <p:nvPr/>
        </p:nvPicPr>
        <p:blipFill>
          <a:blip r:embed="rId3"/>
          <a:stretch>
            <a:fillRect/>
          </a:stretch>
        </p:blipFill>
        <p:spPr>
          <a:xfrm>
            <a:off x="6429375" y="2013554"/>
            <a:ext cx="5609392" cy="3849733"/>
          </a:xfrm>
          <a:prstGeom prst="rect">
            <a:avLst/>
          </a:prstGeom>
        </p:spPr>
      </p:pic>
    </p:spTree>
    <p:extLst>
      <p:ext uri="{BB962C8B-B14F-4D97-AF65-F5344CB8AC3E}">
        <p14:creationId xmlns:p14="http://schemas.microsoft.com/office/powerpoint/2010/main" val="1300877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Revit</a:t>
            </a: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材质</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1" y="1186346"/>
            <a:ext cx="3096411" cy="386864"/>
          </a:xfrm>
          <a:prstGeom prst="rect">
            <a:avLst/>
          </a:prstGeom>
          <a:noFill/>
        </p:spPr>
        <p:txBody>
          <a:bodyPr wrap="square" lIns="91440" tIns="45720" rIns="91440" bIns="45720" anchor="ctr">
            <a:noAutofit/>
          </a:bodyPr>
          <a:lstStyle/>
          <a:p>
            <a:pPr latinLnBrk="0"/>
            <a:r>
              <a:rPr lang="zh-CN" altLang="en-US" sz="2000" b="1" dirty="0" smtClean="0">
                <a:latin typeface="+mn-ea"/>
              </a:rPr>
              <a:t>更加真实的构件材质渲染</a:t>
            </a:r>
            <a:endParaRPr lang="zh-CN" altLang="en-US" sz="2000" b="1" dirty="0">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795360" y="1634142"/>
            <a:ext cx="10819278" cy="386864"/>
          </a:xfrm>
          <a:prstGeom prst="rect">
            <a:avLst/>
          </a:prstGeom>
          <a:noFill/>
        </p:spPr>
        <p:txBody>
          <a:bodyPr wrap="square" lIns="91440" tIns="45720" rIns="91440" bIns="45720" anchor="ctr">
            <a:noAutofit/>
          </a:bodyPr>
          <a:lstStyle/>
          <a:p>
            <a:pPr latinLnBrk="0"/>
            <a:r>
              <a:rPr lang="zh-CN" altLang="en-US" sz="1400" dirty="0" smtClean="0">
                <a:latin typeface="+mn-ea"/>
              </a:rPr>
              <a:t>采用</a:t>
            </a:r>
            <a:r>
              <a:rPr lang="en-US" altLang="zh-CN" sz="1400" dirty="0" smtClean="0">
                <a:latin typeface="+mn-ea"/>
              </a:rPr>
              <a:t>PBR</a:t>
            </a:r>
            <a:r>
              <a:rPr lang="zh-CN" altLang="en-US" sz="1400" dirty="0" smtClean="0">
                <a:latin typeface="+mn-ea"/>
              </a:rPr>
              <a:t>技术，可以正确模拟出物体真实的材质效果。</a:t>
            </a:r>
            <a:endParaRPr lang="zh-CN" altLang="en-US" sz="1400" dirty="0">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2286991" y="5368740"/>
            <a:ext cx="1168504" cy="386864"/>
          </a:xfrm>
          <a:prstGeom prst="rect">
            <a:avLst/>
          </a:prstGeom>
          <a:noFill/>
        </p:spPr>
        <p:txBody>
          <a:bodyPr wrap="square" lIns="91440" tIns="45720" rIns="91440" bIns="45720" anchor="ctr">
            <a:noAutofit/>
          </a:bodyPr>
          <a:lstStyle/>
          <a:p>
            <a:pPr latinLnBrk="0"/>
            <a:r>
              <a:rPr lang="zh-CN" altLang="en-US" sz="1400" dirty="0" smtClean="0">
                <a:effectLst/>
                <a:latin typeface="+mn-ea"/>
              </a:rPr>
              <a:t>友商引擎</a:t>
            </a:r>
            <a:endParaRPr lang="zh-CN" altLang="en-US" sz="1400" dirty="0">
              <a:effectLst/>
              <a:latin typeface="+mn-ea"/>
            </a:endParaRPr>
          </a:p>
        </p:txBody>
      </p:sp>
      <p:sp>
        <p:nvSpPr>
          <p:cNvPr id="10" name="îšlîḋê">
            <a:extLst>
              <a:ext uri="{FF2B5EF4-FFF2-40B4-BE49-F238E27FC236}">
                <a16:creationId xmlns:a16="http://schemas.microsoft.com/office/drawing/2014/main" id="{6C4E6EF5-C6C8-4DBF-96E8-0C81C042627E}"/>
              </a:ext>
            </a:extLst>
          </p:cNvPr>
          <p:cNvSpPr txBox="1"/>
          <p:nvPr/>
        </p:nvSpPr>
        <p:spPr bwMode="auto">
          <a:xfrm>
            <a:off x="8961356" y="5562172"/>
            <a:ext cx="1168504" cy="386864"/>
          </a:xfrm>
          <a:prstGeom prst="rect">
            <a:avLst/>
          </a:prstGeom>
          <a:noFill/>
        </p:spPr>
        <p:txBody>
          <a:bodyPr wrap="square" lIns="91440" tIns="45720" rIns="91440" bIns="45720" anchor="ctr">
            <a:noAutofit/>
          </a:bodyPr>
          <a:lstStyle/>
          <a:p>
            <a:pPr latinLnBrk="0"/>
            <a:r>
              <a:rPr lang="zh-CN" altLang="en-US" sz="1400" dirty="0" smtClean="0">
                <a:latin typeface="+mn-ea"/>
              </a:rPr>
              <a:t>我方引擎</a:t>
            </a:r>
            <a:endParaRPr lang="zh-CN" altLang="en-US" sz="1400" dirty="0">
              <a:effectLst/>
              <a:latin typeface="+mn-ea"/>
            </a:endParaRPr>
          </a:p>
        </p:txBody>
      </p:sp>
      <p:pic>
        <p:nvPicPr>
          <p:cNvPr id="11" name="图片 10"/>
          <p:cNvPicPr>
            <a:picLocks noChangeAspect="1"/>
          </p:cNvPicPr>
          <p:nvPr/>
        </p:nvPicPr>
        <p:blipFill>
          <a:blip r:embed="rId2"/>
          <a:stretch>
            <a:fillRect/>
          </a:stretch>
        </p:blipFill>
        <p:spPr>
          <a:xfrm>
            <a:off x="6114534" y="2475533"/>
            <a:ext cx="5500104" cy="2883033"/>
          </a:xfrm>
          <a:prstGeom prst="rect">
            <a:avLst/>
          </a:prstGeom>
        </p:spPr>
      </p:pic>
      <p:pic>
        <p:nvPicPr>
          <p:cNvPr id="12" name="图片 11"/>
          <p:cNvPicPr>
            <a:picLocks noChangeAspect="1"/>
          </p:cNvPicPr>
          <p:nvPr/>
        </p:nvPicPr>
        <p:blipFill>
          <a:blip r:embed="rId3"/>
          <a:stretch>
            <a:fillRect/>
          </a:stretch>
        </p:blipFill>
        <p:spPr>
          <a:xfrm>
            <a:off x="597194" y="2475533"/>
            <a:ext cx="4548098" cy="2880280"/>
          </a:xfrm>
          <a:prstGeom prst="rect">
            <a:avLst/>
          </a:prstGeom>
        </p:spPr>
      </p:pic>
    </p:spTree>
    <p:extLst>
      <p:ext uri="{BB962C8B-B14F-4D97-AF65-F5344CB8AC3E}">
        <p14:creationId xmlns:p14="http://schemas.microsoft.com/office/powerpoint/2010/main" val="2492677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Revit</a:t>
            </a:r>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细节</a:t>
            </a: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处理</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1" y="1186346"/>
            <a:ext cx="3096411" cy="386864"/>
          </a:xfrm>
          <a:prstGeom prst="rect">
            <a:avLst/>
          </a:prstGeom>
          <a:noFill/>
        </p:spPr>
        <p:txBody>
          <a:bodyPr wrap="square" lIns="91440" tIns="45720" rIns="91440" bIns="45720" anchor="ctr">
            <a:noAutofit/>
          </a:bodyPr>
          <a:lstStyle/>
          <a:p>
            <a:pPr latinLnBrk="0"/>
            <a:r>
              <a:rPr lang="zh-CN" altLang="en-US" sz="2000" b="1" dirty="0" smtClean="0">
                <a:latin typeface="+mn-ea"/>
              </a:rPr>
              <a:t>细节处理更精细</a:t>
            </a:r>
            <a:endParaRPr lang="zh-CN" altLang="en-US" sz="2000" b="1" dirty="0">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795360" y="1634142"/>
            <a:ext cx="10819278" cy="386864"/>
          </a:xfrm>
          <a:prstGeom prst="rect">
            <a:avLst/>
          </a:prstGeom>
          <a:noFill/>
        </p:spPr>
        <p:txBody>
          <a:bodyPr wrap="square" lIns="91440" tIns="45720" rIns="91440" bIns="45720" anchor="ctr">
            <a:noAutofit/>
          </a:bodyPr>
          <a:lstStyle/>
          <a:p>
            <a:pPr latinLnBrk="0"/>
            <a:r>
              <a:rPr lang="zh-CN" altLang="en-US" sz="1400" dirty="0" smtClean="0">
                <a:latin typeface="+mn-ea"/>
              </a:rPr>
              <a:t>根据模型体量自动选择多层次的</a:t>
            </a:r>
            <a:r>
              <a:rPr lang="en-US" altLang="zh-CN" sz="1400" dirty="0" smtClean="0">
                <a:latin typeface="+mn-ea"/>
              </a:rPr>
              <a:t>LOD</a:t>
            </a:r>
            <a:r>
              <a:rPr lang="zh-CN" altLang="en-US" sz="1400" dirty="0" smtClean="0">
                <a:latin typeface="+mn-ea"/>
              </a:rPr>
              <a:t>精度，保证模型细节的精致。</a:t>
            </a:r>
            <a:endParaRPr lang="zh-CN" altLang="en-US" sz="1400" dirty="0">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2961708" y="6133672"/>
            <a:ext cx="1168504" cy="386864"/>
          </a:xfrm>
          <a:prstGeom prst="rect">
            <a:avLst/>
          </a:prstGeom>
          <a:noFill/>
        </p:spPr>
        <p:txBody>
          <a:bodyPr wrap="square" lIns="91440" tIns="45720" rIns="91440" bIns="45720" anchor="ctr">
            <a:noAutofit/>
          </a:bodyPr>
          <a:lstStyle/>
          <a:p>
            <a:pPr latinLnBrk="0"/>
            <a:r>
              <a:rPr lang="zh-CN" altLang="en-US" sz="1400" dirty="0" smtClean="0">
                <a:effectLst/>
                <a:latin typeface="+mn-ea"/>
              </a:rPr>
              <a:t>友商引擎</a:t>
            </a:r>
            <a:endParaRPr lang="zh-CN" altLang="en-US" sz="1400" dirty="0">
              <a:effectLst/>
              <a:latin typeface="+mn-ea"/>
            </a:endParaRPr>
          </a:p>
        </p:txBody>
      </p:sp>
      <p:sp>
        <p:nvSpPr>
          <p:cNvPr id="10" name="îšlîḋê">
            <a:extLst>
              <a:ext uri="{FF2B5EF4-FFF2-40B4-BE49-F238E27FC236}">
                <a16:creationId xmlns:a16="http://schemas.microsoft.com/office/drawing/2014/main" id="{6C4E6EF5-C6C8-4DBF-96E8-0C81C042627E}"/>
              </a:ext>
            </a:extLst>
          </p:cNvPr>
          <p:cNvSpPr txBox="1"/>
          <p:nvPr/>
        </p:nvSpPr>
        <p:spPr bwMode="auto">
          <a:xfrm>
            <a:off x="9051821" y="6133672"/>
            <a:ext cx="1168504" cy="386864"/>
          </a:xfrm>
          <a:prstGeom prst="rect">
            <a:avLst/>
          </a:prstGeom>
          <a:noFill/>
        </p:spPr>
        <p:txBody>
          <a:bodyPr wrap="square" lIns="91440" tIns="45720" rIns="91440" bIns="45720" anchor="ctr">
            <a:noAutofit/>
          </a:bodyPr>
          <a:lstStyle/>
          <a:p>
            <a:pPr latinLnBrk="0"/>
            <a:r>
              <a:rPr lang="zh-CN" altLang="en-US" sz="1400" dirty="0" smtClean="0">
                <a:latin typeface="+mn-ea"/>
              </a:rPr>
              <a:t>我方引擎</a:t>
            </a:r>
            <a:endParaRPr lang="zh-CN" altLang="en-US" sz="1400" dirty="0">
              <a:effectLst/>
              <a:latin typeface="+mn-ea"/>
            </a:endParaRPr>
          </a:p>
        </p:txBody>
      </p:sp>
      <p:pic>
        <p:nvPicPr>
          <p:cNvPr id="11" name="图片 10"/>
          <p:cNvPicPr>
            <a:picLocks noChangeAspect="1"/>
          </p:cNvPicPr>
          <p:nvPr/>
        </p:nvPicPr>
        <p:blipFill>
          <a:blip r:embed="rId2"/>
          <a:stretch>
            <a:fillRect/>
          </a:stretch>
        </p:blipFill>
        <p:spPr>
          <a:xfrm>
            <a:off x="6881821" y="2037295"/>
            <a:ext cx="4501946" cy="3937599"/>
          </a:xfrm>
          <a:prstGeom prst="rect">
            <a:avLst/>
          </a:prstGeom>
        </p:spPr>
      </p:pic>
      <p:pic>
        <p:nvPicPr>
          <p:cNvPr id="12" name="图片 11"/>
          <p:cNvPicPr>
            <a:picLocks noChangeAspect="1"/>
          </p:cNvPicPr>
          <p:nvPr/>
        </p:nvPicPr>
        <p:blipFill>
          <a:blip r:embed="rId3"/>
          <a:stretch>
            <a:fillRect/>
          </a:stretch>
        </p:blipFill>
        <p:spPr>
          <a:xfrm>
            <a:off x="1352775" y="2049838"/>
            <a:ext cx="3852482" cy="3942235"/>
          </a:xfrm>
          <a:prstGeom prst="rect">
            <a:avLst/>
          </a:prstGeom>
        </p:spPr>
      </p:pic>
    </p:spTree>
    <p:extLst>
      <p:ext uri="{BB962C8B-B14F-4D97-AF65-F5344CB8AC3E}">
        <p14:creationId xmlns:p14="http://schemas.microsoft.com/office/powerpoint/2010/main" val="436175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减面处理</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1" y="1186346"/>
            <a:ext cx="3659437" cy="386864"/>
          </a:xfrm>
          <a:prstGeom prst="rect">
            <a:avLst/>
          </a:prstGeom>
          <a:noFill/>
        </p:spPr>
        <p:txBody>
          <a:bodyPr wrap="square" lIns="91440" tIns="45720" rIns="91440" bIns="45720" anchor="ctr">
            <a:noAutofit/>
          </a:bodyPr>
          <a:lstStyle/>
          <a:p>
            <a:pPr latinLnBrk="0"/>
            <a:r>
              <a:rPr lang="zh-CN" altLang="en-US" sz="2000" b="1" dirty="0" smtClean="0">
                <a:latin typeface="+mn-ea"/>
              </a:rPr>
              <a:t>针对</a:t>
            </a:r>
            <a:r>
              <a:rPr lang="en-US" altLang="zh-CN" sz="2000" b="1" dirty="0" smtClean="0">
                <a:latin typeface="+mn-ea"/>
              </a:rPr>
              <a:t>IFC</a:t>
            </a:r>
            <a:r>
              <a:rPr lang="zh-CN" altLang="en-US" sz="2000" b="1" dirty="0" smtClean="0">
                <a:latin typeface="+mn-ea"/>
              </a:rPr>
              <a:t>大模型下的减面处理</a:t>
            </a:r>
            <a:endParaRPr lang="zh-CN" altLang="en-US" sz="2000" b="1" dirty="0">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795360" y="1634142"/>
            <a:ext cx="10819278" cy="386864"/>
          </a:xfrm>
          <a:prstGeom prst="rect">
            <a:avLst/>
          </a:prstGeom>
          <a:noFill/>
        </p:spPr>
        <p:txBody>
          <a:bodyPr wrap="square" lIns="91440" tIns="45720" rIns="91440" bIns="45720" anchor="ctr">
            <a:noAutofit/>
          </a:bodyPr>
          <a:lstStyle/>
          <a:p>
            <a:pPr latinLnBrk="0"/>
            <a:r>
              <a:rPr lang="zh-CN" altLang="en-US" sz="1400" dirty="0" smtClean="0">
                <a:latin typeface="+mn-ea"/>
              </a:rPr>
              <a:t>针对</a:t>
            </a:r>
            <a:r>
              <a:rPr lang="en-US" altLang="zh-CN" sz="1400" dirty="0" smtClean="0">
                <a:latin typeface="+mn-ea"/>
              </a:rPr>
              <a:t>IFC</a:t>
            </a:r>
            <a:r>
              <a:rPr lang="zh-CN" altLang="en-US" sz="1400" dirty="0" smtClean="0">
                <a:latin typeface="+mn-ea"/>
              </a:rPr>
              <a:t>模型采用边塌陷算法进行减面处理，在保留特征点的前提下，减少构件三角网数量。</a:t>
            </a:r>
            <a:endParaRPr lang="zh-CN" altLang="en-US" sz="1400" dirty="0">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2961708" y="6133672"/>
            <a:ext cx="1168504" cy="386864"/>
          </a:xfrm>
          <a:prstGeom prst="rect">
            <a:avLst/>
          </a:prstGeom>
          <a:noFill/>
        </p:spPr>
        <p:txBody>
          <a:bodyPr wrap="square" lIns="91440" tIns="45720" rIns="91440" bIns="45720" anchor="ctr">
            <a:noAutofit/>
          </a:bodyPr>
          <a:lstStyle/>
          <a:p>
            <a:pPr latinLnBrk="0"/>
            <a:r>
              <a:rPr lang="zh-CN" altLang="en-US" sz="1400" dirty="0" smtClean="0">
                <a:latin typeface="+mn-ea"/>
              </a:rPr>
              <a:t>减面之前</a:t>
            </a:r>
            <a:endParaRPr lang="zh-CN" altLang="en-US" sz="1400" dirty="0">
              <a:effectLst/>
              <a:latin typeface="+mn-ea"/>
            </a:endParaRPr>
          </a:p>
        </p:txBody>
      </p:sp>
      <p:sp>
        <p:nvSpPr>
          <p:cNvPr id="10" name="îšlîḋê">
            <a:extLst>
              <a:ext uri="{FF2B5EF4-FFF2-40B4-BE49-F238E27FC236}">
                <a16:creationId xmlns:a16="http://schemas.microsoft.com/office/drawing/2014/main" id="{6C4E6EF5-C6C8-4DBF-96E8-0C81C042627E}"/>
              </a:ext>
            </a:extLst>
          </p:cNvPr>
          <p:cNvSpPr txBox="1"/>
          <p:nvPr/>
        </p:nvSpPr>
        <p:spPr bwMode="auto">
          <a:xfrm>
            <a:off x="9051821" y="6133672"/>
            <a:ext cx="1168504" cy="386864"/>
          </a:xfrm>
          <a:prstGeom prst="rect">
            <a:avLst/>
          </a:prstGeom>
          <a:noFill/>
        </p:spPr>
        <p:txBody>
          <a:bodyPr wrap="square" lIns="91440" tIns="45720" rIns="91440" bIns="45720" anchor="ctr">
            <a:noAutofit/>
          </a:bodyPr>
          <a:lstStyle/>
          <a:p>
            <a:pPr latinLnBrk="0"/>
            <a:r>
              <a:rPr lang="en-US" altLang="zh-CN" sz="1400" dirty="0" smtClean="0">
                <a:latin typeface="+mn-ea"/>
              </a:rPr>
              <a:t>60%</a:t>
            </a:r>
            <a:r>
              <a:rPr lang="zh-CN" altLang="en-US" sz="1400" dirty="0" smtClean="0">
                <a:latin typeface="+mn-ea"/>
              </a:rPr>
              <a:t>减面后</a:t>
            </a:r>
            <a:endParaRPr lang="zh-CN" altLang="en-US" sz="1400" dirty="0">
              <a:effectLst/>
              <a:latin typeface="+mn-ea"/>
            </a:endParaRPr>
          </a:p>
        </p:txBody>
      </p:sp>
      <p:pic>
        <p:nvPicPr>
          <p:cNvPr id="11" name="图片 10"/>
          <p:cNvPicPr>
            <a:picLocks noChangeAspect="1"/>
          </p:cNvPicPr>
          <p:nvPr/>
        </p:nvPicPr>
        <p:blipFill>
          <a:blip r:embed="rId2"/>
          <a:stretch>
            <a:fillRect/>
          </a:stretch>
        </p:blipFill>
        <p:spPr>
          <a:xfrm>
            <a:off x="422113" y="2010317"/>
            <a:ext cx="5079189" cy="4134045"/>
          </a:xfrm>
          <a:prstGeom prst="rect">
            <a:avLst/>
          </a:prstGeom>
        </p:spPr>
      </p:pic>
      <p:pic>
        <p:nvPicPr>
          <p:cNvPr id="12" name="图片 11"/>
          <p:cNvPicPr>
            <a:picLocks noChangeAspect="1"/>
          </p:cNvPicPr>
          <p:nvPr/>
        </p:nvPicPr>
        <p:blipFill>
          <a:blip r:embed="rId3"/>
          <a:stretch>
            <a:fillRect/>
          </a:stretch>
        </p:blipFill>
        <p:spPr>
          <a:xfrm>
            <a:off x="6539886" y="2683118"/>
            <a:ext cx="4249306" cy="2950694"/>
          </a:xfrm>
          <a:prstGeom prst="rect">
            <a:avLst/>
          </a:prstGeom>
        </p:spPr>
      </p:pic>
    </p:spTree>
    <p:extLst>
      <p:ext uri="{BB962C8B-B14F-4D97-AF65-F5344CB8AC3E}">
        <p14:creationId xmlns:p14="http://schemas.microsoft.com/office/powerpoint/2010/main" val="1520810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减面处理</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1" y="1186346"/>
            <a:ext cx="6869160" cy="386864"/>
          </a:xfrm>
          <a:prstGeom prst="rect">
            <a:avLst/>
          </a:prstGeom>
          <a:noFill/>
        </p:spPr>
        <p:txBody>
          <a:bodyPr wrap="square" lIns="91440" tIns="45720" rIns="91440" bIns="45720" anchor="ctr">
            <a:noAutofit/>
          </a:bodyPr>
          <a:lstStyle/>
          <a:p>
            <a:pPr latinLnBrk="0"/>
            <a:r>
              <a:rPr lang="en-US" altLang="zh-CN" sz="2000" b="1" dirty="0" smtClean="0">
                <a:latin typeface="+mn-ea"/>
              </a:rPr>
              <a:t>Revit</a:t>
            </a:r>
            <a:r>
              <a:rPr lang="zh-CN" altLang="en-US" sz="2000" b="1" dirty="0" smtClean="0">
                <a:latin typeface="+mn-ea"/>
              </a:rPr>
              <a:t>模型采用</a:t>
            </a:r>
            <a:r>
              <a:rPr lang="en-US" altLang="zh-CN" sz="2000" b="1" dirty="0" smtClean="0">
                <a:latin typeface="+mn-ea"/>
              </a:rPr>
              <a:t>Revit</a:t>
            </a:r>
            <a:r>
              <a:rPr lang="zh-CN" altLang="en-US" sz="2000" b="1" dirty="0" smtClean="0">
                <a:latin typeface="+mn-ea"/>
              </a:rPr>
              <a:t>自带的</a:t>
            </a:r>
            <a:r>
              <a:rPr lang="en-US" altLang="zh-CN" sz="2000" b="1" dirty="0" smtClean="0">
                <a:latin typeface="+mn-ea"/>
              </a:rPr>
              <a:t>LOD</a:t>
            </a:r>
            <a:r>
              <a:rPr lang="zh-CN" altLang="en-US" sz="2000" b="1" dirty="0" smtClean="0">
                <a:latin typeface="+mn-ea"/>
              </a:rPr>
              <a:t>算法，减面处理更加准确</a:t>
            </a:r>
            <a:endParaRPr lang="zh-CN" altLang="en-US" sz="2000" b="1" dirty="0">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795360" y="1634142"/>
            <a:ext cx="10819278" cy="386864"/>
          </a:xfrm>
          <a:prstGeom prst="rect">
            <a:avLst/>
          </a:prstGeom>
          <a:noFill/>
        </p:spPr>
        <p:txBody>
          <a:bodyPr wrap="square" lIns="91440" tIns="45720" rIns="91440" bIns="45720" anchor="ctr">
            <a:noAutofit/>
          </a:bodyPr>
          <a:lstStyle/>
          <a:p>
            <a:pPr latinLnBrk="0"/>
            <a:r>
              <a:rPr lang="en-US" altLang="zh-CN" sz="1400" dirty="0" smtClean="0">
                <a:latin typeface="+mn-ea"/>
              </a:rPr>
              <a:t>Revit</a:t>
            </a:r>
            <a:r>
              <a:rPr lang="zh-CN" altLang="en-US" sz="1400" dirty="0" smtClean="0">
                <a:latin typeface="+mn-ea"/>
              </a:rPr>
              <a:t>本身支持可选的</a:t>
            </a:r>
            <a:r>
              <a:rPr lang="en-US" altLang="zh-CN" sz="1400" dirty="0" smtClean="0">
                <a:latin typeface="+mn-ea"/>
              </a:rPr>
              <a:t>LOD</a:t>
            </a:r>
            <a:r>
              <a:rPr lang="zh-CN" altLang="en-US" sz="1400" dirty="0" smtClean="0">
                <a:latin typeface="+mn-ea"/>
              </a:rPr>
              <a:t>参数，我们在导出</a:t>
            </a:r>
            <a:r>
              <a:rPr lang="en-US" altLang="zh-CN" sz="1400" dirty="0" smtClean="0">
                <a:latin typeface="+mn-ea"/>
              </a:rPr>
              <a:t>Revit</a:t>
            </a:r>
            <a:r>
              <a:rPr lang="zh-CN" altLang="en-US" sz="1400" dirty="0" smtClean="0">
                <a:latin typeface="+mn-ea"/>
              </a:rPr>
              <a:t>模型的，可以让用户自己选择模型导出的精细程度。</a:t>
            </a:r>
            <a:endParaRPr lang="zh-CN" altLang="en-US" sz="1400" dirty="0">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2941462" y="5633812"/>
            <a:ext cx="1168504" cy="386864"/>
          </a:xfrm>
          <a:prstGeom prst="rect">
            <a:avLst/>
          </a:prstGeom>
          <a:noFill/>
        </p:spPr>
        <p:txBody>
          <a:bodyPr wrap="square" lIns="91440" tIns="45720" rIns="91440" bIns="45720" anchor="ctr">
            <a:noAutofit/>
          </a:bodyPr>
          <a:lstStyle/>
          <a:p>
            <a:pPr latinLnBrk="0"/>
            <a:r>
              <a:rPr lang="zh-CN" altLang="en-US" sz="1400" dirty="0" smtClean="0">
                <a:latin typeface="+mn-ea"/>
              </a:rPr>
              <a:t>减面之前</a:t>
            </a:r>
            <a:endParaRPr lang="zh-CN" altLang="en-US" sz="1400" dirty="0">
              <a:effectLst/>
              <a:latin typeface="+mn-ea"/>
            </a:endParaRPr>
          </a:p>
        </p:txBody>
      </p:sp>
      <p:sp>
        <p:nvSpPr>
          <p:cNvPr id="10" name="îšlîḋê">
            <a:extLst>
              <a:ext uri="{FF2B5EF4-FFF2-40B4-BE49-F238E27FC236}">
                <a16:creationId xmlns:a16="http://schemas.microsoft.com/office/drawing/2014/main" id="{6C4E6EF5-C6C8-4DBF-96E8-0C81C042627E}"/>
              </a:ext>
            </a:extLst>
          </p:cNvPr>
          <p:cNvSpPr txBox="1"/>
          <p:nvPr/>
        </p:nvSpPr>
        <p:spPr bwMode="auto">
          <a:xfrm>
            <a:off x="9051821" y="5686219"/>
            <a:ext cx="1168504" cy="386864"/>
          </a:xfrm>
          <a:prstGeom prst="rect">
            <a:avLst/>
          </a:prstGeom>
          <a:noFill/>
        </p:spPr>
        <p:txBody>
          <a:bodyPr wrap="square" lIns="91440" tIns="45720" rIns="91440" bIns="45720" anchor="ctr">
            <a:noAutofit/>
          </a:bodyPr>
          <a:lstStyle/>
          <a:p>
            <a:pPr latinLnBrk="0"/>
            <a:r>
              <a:rPr lang="en-US" altLang="zh-CN" sz="1400" dirty="0" smtClean="0">
                <a:latin typeface="+mn-ea"/>
              </a:rPr>
              <a:t>60%</a:t>
            </a:r>
            <a:r>
              <a:rPr lang="zh-CN" altLang="en-US" sz="1400" dirty="0" smtClean="0">
                <a:latin typeface="+mn-ea"/>
              </a:rPr>
              <a:t>减面后</a:t>
            </a:r>
            <a:endParaRPr lang="zh-CN" altLang="en-US" sz="1400" dirty="0">
              <a:effectLst/>
              <a:latin typeface="+mn-ea"/>
            </a:endParaRPr>
          </a:p>
        </p:txBody>
      </p:sp>
      <p:pic>
        <p:nvPicPr>
          <p:cNvPr id="11" name="图片 10"/>
          <p:cNvPicPr>
            <a:picLocks noChangeAspect="1"/>
          </p:cNvPicPr>
          <p:nvPr/>
        </p:nvPicPr>
        <p:blipFill>
          <a:blip r:embed="rId2"/>
          <a:stretch>
            <a:fillRect/>
          </a:stretch>
        </p:blipFill>
        <p:spPr>
          <a:xfrm>
            <a:off x="2619251" y="2266847"/>
            <a:ext cx="1490715" cy="3173533"/>
          </a:xfrm>
          <a:prstGeom prst="rect">
            <a:avLst/>
          </a:prstGeom>
        </p:spPr>
      </p:pic>
      <p:pic>
        <p:nvPicPr>
          <p:cNvPr id="12" name="图片 11"/>
          <p:cNvPicPr>
            <a:picLocks noChangeAspect="1"/>
          </p:cNvPicPr>
          <p:nvPr/>
        </p:nvPicPr>
        <p:blipFill>
          <a:blip r:embed="rId3"/>
          <a:stretch>
            <a:fillRect/>
          </a:stretch>
        </p:blipFill>
        <p:spPr>
          <a:xfrm>
            <a:off x="8468227" y="2170795"/>
            <a:ext cx="1621345" cy="3365635"/>
          </a:xfrm>
          <a:prstGeom prst="rect">
            <a:avLst/>
          </a:prstGeom>
        </p:spPr>
      </p:pic>
    </p:spTree>
    <p:extLst>
      <p:ext uri="{BB962C8B-B14F-4D97-AF65-F5344CB8AC3E}">
        <p14:creationId xmlns:p14="http://schemas.microsoft.com/office/powerpoint/2010/main" val="1100024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准确的着色</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0" y="1186346"/>
            <a:ext cx="8872621" cy="386864"/>
          </a:xfrm>
          <a:prstGeom prst="rect">
            <a:avLst/>
          </a:prstGeom>
          <a:noFill/>
        </p:spPr>
        <p:txBody>
          <a:bodyPr wrap="square" lIns="91440" tIns="45720" rIns="91440" bIns="45720" anchor="ctr">
            <a:noAutofit/>
          </a:bodyPr>
          <a:lstStyle/>
          <a:p>
            <a:pPr latinLnBrk="0"/>
            <a:r>
              <a:rPr lang="zh-CN" altLang="en-US" sz="2000" b="1" dirty="0" smtClean="0">
                <a:latin typeface="+mn-ea"/>
              </a:rPr>
              <a:t>无论是着色模式还是真实模式，始终保证构件颜色与材质的准确性</a:t>
            </a:r>
            <a:endParaRPr lang="zh-CN" altLang="en-US" sz="2000" b="1" dirty="0">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a:off x="795360" y="1634142"/>
            <a:ext cx="10819278" cy="386864"/>
          </a:xfrm>
          <a:prstGeom prst="rect">
            <a:avLst/>
          </a:prstGeom>
          <a:noFill/>
        </p:spPr>
        <p:txBody>
          <a:bodyPr wrap="square" lIns="91440" tIns="45720" rIns="91440" bIns="45720" anchor="ctr">
            <a:noAutofit/>
          </a:bodyPr>
          <a:lstStyle/>
          <a:p>
            <a:pPr latinLnBrk="0"/>
            <a:r>
              <a:rPr lang="zh-CN" altLang="en-US" sz="1400" dirty="0" smtClean="0">
                <a:latin typeface="+mn-ea"/>
              </a:rPr>
              <a:t>以机电模型为例，着色模式下保证过滤器颜色的准确性</a:t>
            </a:r>
            <a:endParaRPr lang="zh-CN" altLang="en-US" sz="1400" dirty="0">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1759933" y="5359018"/>
            <a:ext cx="1928489" cy="386864"/>
          </a:xfrm>
          <a:prstGeom prst="rect">
            <a:avLst/>
          </a:prstGeom>
          <a:noFill/>
        </p:spPr>
        <p:txBody>
          <a:bodyPr wrap="square" lIns="91440" tIns="45720" rIns="91440" bIns="45720" anchor="ctr">
            <a:noAutofit/>
          </a:bodyPr>
          <a:lstStyle/>
          <a:p>
            <a:pPr latinLnBrk="0"/>
            <a:r>
              <a:rPr lang="en-US" altLang="zh-CN" sz="1400" dirty="0" smtClean="0">
                <a:latin typeface="+mn-ea"/>
              </a:rPr>
              <a:t>Revit</a:t>
            </a:r>
            <a:r>
              <a:rPr lang="zh-CN" altLang="en-US" sz="1400" dirty="0" smtClean="0">
                <a:latin typeface="+mn-ea"/>
              </a:rPr>
              <a:t>中的着色模式</a:t>
            </a:r>
            <a:endParaRPr lang="zh-CN" altLang="en-US" sz="1400" dirty="0">
              <a:effectLst/>
              <a:latin typeface="+mn-ea"/>
            </a:endParaRPr>
          </a:p>
        </p:txBody>
      </p:sp>
      <p:sp>
        <p:nvSpPr>
          <p:cNvPr id="10" name="îšlîḋê">
            <a:extLst>
              <a:ext uri="{FF2B5EF4-FFF2-40B4-BE49-F238E27FC236}">
                <a16:creationId xmlns:a16="http://schemas.microsoft.com/office/drawing/2014/main" id="{6C4E6EF5-C6C8-4DBF-96E8-0C81C042627E}"/>
              </a:ext>
            </a:extLst>
          </p:cNvPr>
          <p:cNvSpPr txBox="1"/>
          <p:nvPr/>
        </p:nvSpPr>
        <p:spPr bwMode="auto">
          <a:xfrm>
            <a:off x="8229887" y="5542741"/>
            <a:ext cx="2074698" cy="386864"/>
          </a:xfrm>
          <a:prstGeom prst="rect">
            <a:avLst/>
          </a:prstGeom>
          <a:noFill/>
        </p:spPr>
        <p:txBody>
          <a:bodyPr wrap="square" lIns="91440" tIns="45720" rIns="91440" bIns="45720" anchor="ctr">
            <a:noAutofit/>
          </a:bodyPr>
          <a:lstStyle/>
          <a:p>
            <a:pPr latinLnBrk="0"/>
            <a:r>
              <a:rPr lang="zh-CN" altLang="en-US" sz="1400" dirty="0">
                <a:latin typeface="+mn-ea"/>
              </a:rPr>
              <a:t>轻量化</a:t>
            </a:r>
            <a:r>
              <a:rPr lang="zh-CN" altLang="en-US" sz="1400" dirty="0" smtClean="0">
                <a:latin typeface="+mn-ea"/>
              </a:rPr>
              <a:t>引擎的着色模式</a:t>
            </a:r>
            <a:endParaRPr lang="zh-CN" altLang="en-US" sz="1400" dirty="0">
              <a:effectLst/>
              <a:latin typeface="+mn-ea"/>
            </a:endParaRPr>
          </a:p>
        </p:txBody>
      </p:sp>
      <p:pic>
        <p:nvPicPr>
          <p:cNvPr id="11" name="图片 10"/>
          <p:cNvPicPr>
            <a:picLocks noChangeAspect="1"/>
          </p:cNvPicPr>
          <p:nvPr/>
        </p:nvPicPr>
        <p:blipFill>
          <a:blip r:embed="rId2"/>
          <a:stretch>
            <a:fillRect/>
          </a:stretch>
        </p:blipFill>
        <p:spPr>
          <a:xfrm>
            <a:off x="573872" y="2229580"/>
            <a:ext cx="5214959" cy="2920864"/>
          </a:xfrm>
          <a:prstGeom prst="rect">
            <a:avLst/>
          </a:prstGeom>
        </p:spPr>
      </p:pic>
      <p:pic>
        <p:nvPicPr>
          <p:cNvPr id="12" name="图片 11"/>
          <p:cNvPicPr>
            <a:picLocks noChangeAspect="1"/>
          </p:cNvPicPr>
          <p:nvPr/>
        </p:nvPicPr>
        <p:blipFill>
          <a:blip r:embed="rId3"/>
          <a:stretch>
            <a:fillRect/>
          </a:stretch>
        </p:blipFill>
        <p:spPr>
          <a:xfrm>
            <a:off x="6126530" y="2229580"/>
            <a:ext cx="5488108" cy="3104587"/>
          </a:xfrm>
          <a:prstGeom prst="rect">
            <a:avLst/>
          </a:prstGeom>
        </p:spPr>
      </p:pic>
    </p:spTree>
    <p:extLst>
      <p:ext uri="{BB962C8B-B14F-4D97-AF65-F5344CB8AC3E}">
        <p14:creationId xmlns:p14="http://schemas.microsoft.com/office/powerpoint/2010/main" val="1786508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渲染性能</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95360" y="1016587"/>
            <a:ext cx="10382923" cy="556623"/>
          </a:xfrm>
          <a:prstGeom prst="rect">
            <a:avLst/>
          </a:prstGeom>
          <a:noFill/>
        </p:spPr>
        <p:txBody>
          <a:bodyPr wrap="square" lIns="91440" tIns="45720" rIns="91440" bIns="45720" anchor="ctr">
            <a:noAutofit/>
          </a:bodyPr>
          <a:lstStyle/>
          <a:p>
            <a:pPr latinLnBrk="0"/>
            <a:r>
              <a:rPr lang="zh-CN" altLang="en-US" sz="2000" b="1" dirty="0" smtClean="0">
                <a:effectLst/>
                <a:latin typeface="+mn-ea"/>
              </a:rPr>
              <a:t>真实模式下，自由切换构件真实材质与过滤器着色。</a:t>
            </a:r>
            <a:endParaRPr lang="zh-CN" altLang="en-US" sz="2000" b="1" dirty="0">
              <a:effectLst/>
              <a:latin typeface="+mn-ea"/>
            </a:endParaRPr>
          </a:p>
        </p:txBody>
      </p:sp>
      <p:pic>
        <p:nvPicPr>
          <p:cNvPr id="8" name="真实模式下切换过滤器颜色">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2521" y="1851247"/>
            <a:ext cx="7695735" cy="4328851"/>
          </a:xfrm>
          <a:prstGeom prst="rect">
            <a:avLst/>
          </a:prstGeom>
        </p:spPr>
      </p:pic>
    </p:spTree>
    <p:extLst>
      <p:ext uri="{BB962C8B-B14F-4D97-AF65-F5344CB8AC3E}">
        <p14:creationId xmlns:p14="http://schemas.microsoft.com/office/powerpoint/2010/main" val="155475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性能优化</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îšlîḋê">
            <a:extLst>
              <a:ext uri="{FF2B5EF4-FFF2-40B4-BE49-F238E27FC236}">
                <a16:creationId xmlns:a16="http://schemas.microsoft.com/office/drawing/2014/main" id="{6C4E6EF5-C6C8-4DBF-96E8-0C81C042627E}"/>
              </a:ext>
            </a:extLst>
          </p:cNvPr>
          <p:cNvSpPr txBox="1"/>
          <p:nvPr/>
        </p:nvSpPr>
        <p:spPr bwMode="auto">
          <a:xfrm>
            <a:off x="774812" y="908944"/>
            <a:ext cx="10485665" cy="834660"/>
          </a:xfrm>
          <a:prstGeom prst="rect">
            <a:avLst/>
          </a:prstGeom>
          <a:noFill/>
        </p:spPr>
        <p:txBody>
          <a:bodyPr wrap="square" lIns="91440" tIns="45720" rIns="91440" bIns="45720" anchor="ctr">
            <a:noAutofit/>
          </a:bodyPr>
          <a:lstStyle/>
          <a:p>
            <a:pPr latinLnBrk="0"/>
            <a:r>
              <a:rPr lang="zh-CN" altLang="en-US" b="1" dirty="0" smtClean="0">
                <a:solidFill>
                  <a:schemeClr val="tx1">
                    <a:lumMod val="65000"/>
                    <a:lumOff val="35000"/>
                  </a:schemeClr>
                </a:solidFill>
                <a:latin typeface="+mn-ea"/>
              </a:rPr>
              <a:t>引擎采用当下</a:t>
            </a:r>
            <a:r>
              <a:rPr lang="en-US" altLang="zh-CN" b="1" dirty="0" err="1" smtClean="0">
                <a:solidFill>
                  <a:schemeClr val="tx1">
                    <a:lumMod val="65000"/>
                    <a:lumOff val="35000"/>
                  </a:schemeClr>
                </a:solidFill>
                <a:latin typeface="+mn-ea"/>
              </a:rPr>
              <a:t>WebGL</a:t>
            </a:r>
            <a:r>
              <a:rPr lang="zh-CN" altLang="en-US" b="1" dirty="0" smtClean="0">
                <a:solidFill>
                  <a:schemeClr val="tx1">
                    <a:lumMod val="65000"/>
                    <a:lumOff val="35000"/>
                  </a:schemeClr>
                </a:solidFill>
                <a:latin typeface="+mn-ea"/>
              </a:rPr>
              <a:t>最先进的多种性能优化方案，包括：多实例渲染、几何合并渲染、分时渲染、视锥剔除、遮挡剔除等手段。以确保用户在集成显卡环境下仍然可以流畅运行大型</a:t>
            </a:r>
            <a:r>
              <a:rPr lang="en-US" altLang="zh-CN" b="1" dirty="0" smtClean="0">
                <a:solidFill>
                  <a:schemeClr val="tx1">
                    <a:lumMod val="65000"/>
                    <a:lumOff val="35000"/>
                  </a:schemeClr>
                </a:solidFill>
                <a:latin typeface="+mn-ea"/>
              </a:rPr>
              <a:t>BIM</a:t>
            </a:r>
            <a:r>
              <a:rPr lang="zh-CN" altLang="en-US" b="1" dirty="0" smtClean="0">
                <a:solidFill>
                  <a:schemeClr val="tx1">
                    <a:lumMod val="65000"/>
                    <a:lumOff val="35000"/>
                  </a:schemeClr>
                </a:solidFill>
                <a:latin typeface="+mn-ea"/>
              </a:rPr>
              <a:t>模型。</a:t>
            </a:r>
            <a:endParaRPr lang="zh-CN" altLang="en-US" b="1" dirty="0">
              <a:solidFill>
                <a:schemeClr val="tx1">
                  <a:lumMod val="65000"/>
                  <a:lumOff val="35000"/>
                </a:schemeClr>
              </a:solidFill>
              <a:effectLst/>
              <a:latin typeface="+mn-ea"/>
            </a:endParaRPr>
          </a:p>
        </p:txBody>
      </p:sp>
      <p:sp>
        <p:nvSpPr>
          <p:cNvPr id="8" name="îšlîḋê">
            <a:extLst>
              <a:ext uri="{FF2B5EF4-FFF2-40B4-BE49-F238E27FC236}">
                <a16:creationId xmlns:a16="http://schemas.microsoft.com/office/drawing/2014/main" id="{6C4E6EF5-C6C8-4DBF-96E8-0C81C042627E}"/>
              </a:ext>
            </a:extLst>
          </p:cNvPr>
          <p:cNvSpPr txBox="1"/>
          <p:nvPr/>
        </p:nvSpPr>
        <p:spPr bwMode="auto">
          <a:xfrm flipH="1">
            <a:off x="5007187" y="2032018"/>
            <a:ext cx="1428782" cy="306261"/>
          </a:xfrm>
          <a:prstGeom prst="rect">
            <a:avLst/>
          </a:prstGeom>
          <a:noFill/>
        </p:spPr>
        <p:txBody>
          <a:bodyPr wrap="square" lIns="91440" tIns="45720" rIns="91440" bIns="45720" anchor="ctr">
            <a:noAutofit/>
          </a:bodyPr>
          <a:lstStyle/>
          <a:p>
            <a:pPr latinLnBrk="0"/>
            <a:r>
              <a:rPr lang="en-US" altLang="zh-CN" sz="1600" dirty="0" err="1" smtClean="0">
                <a:solidFill>
                  <a:schemeClr val="bg2">
                    <a:lumMod val="50000"/>
                  </a:schemeClr>
                </a:solidFill>
                <a:latin typeface="+mn-ea"/>
              </a:rPr>
              <a:t>BIMFace</a:t>
            </a:r>
            <a:r>
              <a:rPr lang="zh-CN" altLang="en-US" sz="1600" dirty="0" smtClean="0">
                <a:solidFill>
                  <a:schemeClr val="bg2">
                    <a:lumMod val="50000"/>
                  </a:schemeClr>
                </a:solidFill>
                <a:latin typeface="+mn-ea"/>
              </a:rPr>
              <a:t>引擎</a:t>
            </a:r>
            <a:endParaRPr lang="en-US" altLang="zh-CN" sz="1600" dirty="0" smtClean="0">
              <a:solidFill>
                <a:schemeClr val="bg2">
                  <a:lumMod val="50000"/>
                </a:schemeClr>
              </a:solidFill>
              <a:effectLst/>
              <a:latin typeface="+mn-ea"/>
            </a:endParaRPr>
          </a:p>
        </p:txBody>
      </p:sp>
      <p:sp>
        <p:nvSpPr>
          <p:cNvPr id="9" name="îšlîḋê">
            <a:extLst>
              <a:ext uri="{FF2B5EF4-FFF2-40B4-BE49-F238E27FC236}">
                <a16:creationId xmlns:a16="http://schemas.microsoft.com/office/drawing/2014/main" id="{6C4E6EF5-C6C8-4DBF-96E8-0C81C042627E}"/>
              </a:ext>
            </a:extLst>
          </p:cNvPr>
          <p:cNvSpPr txBox="1"/>
          <p:nvPr/>
        </p:nvSpPr>
        <p:spPr bwMode="auto">
          <a:xfrm>
            <a:off x="774812" y="1651103"/>
            <a:ext cx="10567858" cy="386864"/>
          </a:xfrm>
          <a:prstGeom prst="rect">
            <a:avLst/>
          </a:prstGeom>
          <a:noFill/>
        </p:spPr>
        <p:txBody>
          <a:bodyPr wrap="square" lIns="91440" tIns="45720" rIns="91440" bIns="45720" anchor="ctr">
            <a:noAutofit/>
          </a:bodyPr>
          <a:lstStyle/>
          <a:p>
            <a:pPr latinLnBrk="0"/>
            <a:r>
              <a:rPr lang="zh-CN" altLang="en-US" sz="1200" dirty="0" smtClean="0">
                <a:solidFill>
                  <a:schemeClr val="bg2">
                    <a:lumMod val="50000"/>
                  </a:schemeClr>
                </a:solidFill>
                <a:latin typeface="+mn-ea"/>
              </a:rPr>
              <a:t>以下是某电信机房模型，三角网数量在</a:t>
            </a:r>
            <a:r>
              <a:rPr lang="en-US" altLang="zh-CN" sz="1200" dirty="0" smtClean="0">
                <a:solidFill>
                  <a:schemeClr val="bg2">
                    <a:lumMod val="50000"/>
                  </a:schemeClr>
                </a:solidFill>
                <a:latin typeface="+mn-ea"/>
              </a:rPr>
              <a:t>4</a:t>
            </a:r>
            <a:r>
              <a:rPr lang="zh-CN" altLang="en-US" sz="1200" dirty="0" smtClean="0">
                <a:solidFill>
                  <a:schemeClr val="bg2">
                    <a:lumMod val="50000"/>
                  </a:schemeClr>
                </a:solidFill>
                <a:latin typeface="+mn-ea"/>
              </a:rPr>
              <a:t>千万左右。该模型目前在多个商业引擎平台上测试过，基本都卡顿严重。测试环境：</a:t>
            </a:r>
            <a:r>
              <a:rPr lang="en-US" altLang="zh-CN" sz="1200" dirty="0" smtClean="0">
                <a:solidFill>
                  <a:schemeClr val="bg2">
                    <a:lumMod val="50000"/>
                  </a:schemeClr>
                </a:solidFill>
                <a:latin typeface="+mn-ea"/>
              </a:rPr>
              <a:t>i5-7200U</a:t>
            </a:r>
            <a:r>
              <a:rPr lang="zh-CN" altLang="en-US" sz="1200" dirty="0" smtClean="0">
                <a:solidFill>
                  <a:schemeClr val="bg2">
                    <a:lumMod val="50000"/>
                  </a:schemeClr>
                </a:solidFill>
                <a:latin typeface="+mn-ea"/>
              </a:rPr>
              <a:t>核显，</a:t>
            </a:r>
            <a:r>
              <a:rPr lang="en-US" altLang="zh-CN" sz="1200" dirty="0" smtClean="0">
                <a:solidFill>
                  <a:schemeClr val="bg2">
                    <a:lumMod val="50000"/>
                  </a:schemeClr>
                </a:solidFill>
                <a:latin typeface="+mn-ea"/>
              </a:rPr>
              <a:t>8G</a:t>
            </a:r>
            <a:r>
              <a:rPr lang="zh-CN" altLang="en-US" sz="1200" dirty="0" smtClean="0">
                <a:solidFill>
                  <a:schemeClr val="bg2">
                    <a:lumMod val="50000"/>
                  </a:schemeClr>
                </a:solidFill>
                <a:latin typeface="+mn-ea"/>
              </a:rPr>
              <a:t>内存。</a:t>
            </a:r>
            <a:endParaRPr lang="zh-CN" altLang="en-US" sz="1200" dirty="0">
              <a:solidFill>
                <a:schemeClr val="bg2">
                  <a:lumMod val="50000"/>
                </a:schemeClr>
              </a:solidFill>
              <a:effectLst/>
              <a:latin typeface="+mn-ea"/>
            </a:endParaRPr>
          </a:p>
        </p:txBody>
      </p:sp>
      <p:pic>
        <p:nvPicPr>
          <p:cNvPr id="10" name="广联达在IDC机房模型下的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06210" y="2332330"/>
            <a:ext cx="7035048" cy="3957215"/>
          </a:xfrm>
          <a:prstGeom prst="rect">
            <a:avLst/>
          </a:prstGeom>
        </p:spPr>
      </p:pic>
    </p:spTree>
    <p:extLst>
      <p:ext uri="{BB962C8B-B14F-4D97-AF65-F5344CB8AC3E}">
        <p14:creationId xmlns:p14="http://schemas.microsoft.com/office/powerpoint/2010/main" val="3394498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BIM</a:t>
            </a:r>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轻量化引擎</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5" name="组合 4">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6" name="直接连接符 5">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 name="íś1íḋ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F9860D-2297-4990-817E-004E90B6613F}"/>
              </a:ext>
            </a:extLst>
          </p:cNvPr>
          <p:cNvGrpSpPr>
            <a:grpSpLocks noChangeAspect="1"/>
          </p:cNvGrpSpPr>
          <p:nvPr/>
        </p:nvGrpSpPr>
        <p:grpSpPr>
          <a:xfrm>
            <a:off x="1090219" y="1395219"/>
            <a:ext cx="7314505" cy="4466935"/>
            <a:chOff x="1090219" y="1395219"/>
            <a:chExt cx="7314505" cy="4466935"/>
          </a:xfrm>
        </p:grpSpPr>
        <p:grpSp>
          <p:nvGrpSpPr>
            <p:cNvPr id="9" name="íṡļîďe">
              <a:extLst>
                <a:ext uri="{FF2B5EF4-FFF2-40B4-BE49-F238E27FC236}">
                  <a16:creationId xmlns:a16="http://schemas.microsoft.com/office/drawing/2014/main" id="{32B431EB-17FC-4D36-A68C-1EDDF1C701DA}"/>
                </a:ext>
              </a:extLst>
            </p:cNvPr>
            <p:cNvGrpSpPr/>
            <p:nvPr/>
          </p:nvGrpSpPr>
          <p:grpSpPr>
            <a:xfrm>
              <a:off x="3692585" y="1395219"/>
              <a:ext cx="4712139" cy="4466935"/>
              <a:chOff x="71460" y="1228065"/>
              <a:chExt cx="4712139" cy="4466935"/>
            </a:xfrm>
          </p:grpSpPr>
          <p:sp>
            <p:nvSpPr>
              <p:cNvPr id="11" name="iṣḻîďê">
                <a:extLst>
                  <a:ext uri="{FF2B5EF4-FFF2-40B4-BE49-F238E27FC236}">
                    <a16:creationId xmlns:a16="http://schemas.microsoft.com/office/drawing/2014/main" id="{6A3093C1-A936-4F23-921F-FC7E8FC20CFD}"/>
                  </a:ext>
                </a:extLst>
              </p:cNvPr>
              <p:cNvSpPr/>
              <p:nvPr/>
            </p:nvSpPr>
            <p:spPr>
              <a:xfrm>
                <a:off x="2291693" y="3576097"/>
                <a:ext cx="1158773" cy="1142941"/>
              </a:xfrm>
              <a:custGeom>
                <a:avLst/>
                <a:gdLst>
                  <a:gd name="connsiteX0" fmla="*/ 0 w 1158773"/>
                  <a:gd name="connsiteY0" fmla="*/ 0 h 1142941"/>
                  <a:gd name="connsiteX1" fmla="*/ 1158773 w 1158773"/>
                  <a:gd name="connsiteY1" fmla="*/ 0 h 1142941"/>
                  <a:gd name="connsiteX2" fmla="*/ 1153114 w 1158773"/>
                  <a:gd name="connsiteY2" fmla="*/ 112081 h 1142941"/>
                  <a:gd name="connsiteX3" fmla="*/ 10779 w 1158773"/>
                  <a:gd name="connsiteY3" fmla="*/ 1142941 h 1142941"/>
                  <a:gd name="connsiteX4" fmla="*/ 0 w 1158773"/>
                  <a:gd name="connsiteY4" fmla="*/ 1142397 h 114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773" h="1142941">
                    <a:moveTo>
                      <a:pt x="0" y="0"/>
                    </a:moveTo>
                    <a:lnTo>
                      <a:pt x="1158773" y="0"/>
                    </a:lnTo>
                    <a:lnTo>
                      <a:pt x="1153114" y="112081"/>
                    </a:lnTo>
                    <a:cubicBezTo>
                      <a:pt x="1094311" y="691100"/>
                      <a:pt x="605312" y="1142941"/>
                      <a:pt x="10779" y="1142941"/>
                    </a:cubicBezTo>
                    <a:lnTo>
                      <a:pt x="0" y="114239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2" name="iṣlidé">
                <a:extLst>
                  <a:ext uri="{FF2B5EF4-FFF2-40B4-BE49-F238E27FC236}">
                    <a16:creationId xmlns:a16="http://schemas.microsoft.com/office/drawing/2014/main" id="{E79CBA2C-DEC7-414B-99DC-FB2CD17A4661}"/>
                  </a:ext>
                </a:extLst>
              </p:cNvPr>
              <p:cNvSpPr/>
              <p:nvPr/>
            </p:nvSpPr>
            <p:spPr>
              <a:xfrm>
                <a:off x="2291559" y="2423600"/>
                <a:ext cx="1159042" cy="1153585"/>
              </a:xfrm>
              <a:custGeom>
                <a:avLst/>
                <a:gdLst>
                  <a:gd name="connsiteX0" fmla="*/ 10779 w 1159042"/>
                  <a:gd name="connsiteY0" fmla="*/ 0 h 1153585"/>
                  <a:gd name="connsiteX1" fmla="*/ 1159042 w 1159042"/>
                  <a:gd name="connsiteY1" fmla="*/ 1148263 h 1153585"/>
                  <a:gd name="connsiteX2" fmla="*/ 1158773 w 1159042"/>
                  <a:gd name="connsiteY2" fmla="*/ 1153585 h 1153585"/>
                  <a:gd name="connsiteX3" fmla="*/ 0 w 1159042"/>
                  <a:gd name="connsiteY3" fmla="*/ 1153585 h 1153585"/>
                  <a:gd name="connsiteX4" fmla="*/ 0 w 1159042"/>
                  <a:gd name="connsiteY4" fmla="*/ 544 h 11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042" h="1153585">
                    <a:moveTo>
                      <a:pt x="10779" y="0"/>
                    </a:moveTo>
                    <a:cubicBezTo>
                      <a:pt x="644947" y="0"/>
                      <a:pt x="1159042" y="514095"/>
                      <a:pt x="1159042" y="1148263"/>
                    </a:cubicBezTo>
                    <a:lnTo>
                      <a:pt x="1158773" y="1153585"/>
                    </a:lnTo>
                    <a:lnTo>
                      <a:pt x="0" y="1153585"/>
                    </a:lnTo>
                    <a:lnTo>
                      <a:pt x="0" y="54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3" name="ísḻïde">
                <a:extLst>
                  <a:ext uri="{FF2B5EF4-FFF2-40B4-BE49-F238E27FC236}">
                    <a16:creationId xmlns:a16="http://schemas.microsoft.com/office/drawing/2014/main" id="{8DCDD79B-BE2D-4EF6-972E-AFED855761FF}"/>
                  </a:ext>
                </a:extLst>
              </p:cNvPr>
              <p:cNvSpPr/>
              <p:nvPr/>
            </p:nvSpPr>
            <p:spPr>
              <a:xfrm>
                <a:off x="1162119" y="3576097"/>
                <a:ext cx="1137258" cy="1142941"/>
              </a:xfrm>
              <a:custGeom>
                <a:avLst/>
                <a:gdLst>
                  <a:gd name="connsiteX0" fmla="*/ 0 w 1137258"/>
                  <a:gd name="connsiteY0" fmla="*/ 0 h 1142941"/>
                  <a:gd name="connsiteX1" fmla="*/ 1137258 w 1137258"/>
                  <a:gd name="connsiteY1" fmla="*/ 0 h 1142941"/>
                  <a:gd name="connsiteX2" fmla="*/ 1137258 w 1137258"/>
                  <a:gd name="connsiteY2" fmla="*/ 1142941 h 1142941"/>
                  <a:gd name="connsiteX3" fmla="*/ 1030634 w 1137258"/>
                  <a:gd name="connsiteY3" fmla="*/ 1137557 h 1142941"/>
                  <a:gd name="connsiteX4" fmla="*/ 4990 w 1137258"/>
                  <a:gd name="connsiteY4" fmla="*/ 105381 h 114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258" h="1142941">
                    <a:moveTo>
                      <a:pt x="0" y="0"/>
                    </a:moveTo>
                    <a:lnTo>
                      <a:pt x="1137258" y="0"/>
                    </a:lnTo>
                    <a:lnTo>
                      <a:pt x="1137258" y="1142941"/>
                    </a:lnTo>
                    <a:lnTo>
                      <a:pt x="1030634" y="1137557"/>
                    </a:lnTo>
                    <a:cubicBezTo>
                      <a:pt x="487804" y="1082429"/>
                      <a:pt x="56751" y="649200"/>
                      <a:pt x="4990" y="10538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4" name="íśliḋè">
                <a:extLst>
                  <a:ext uri="{FF2B5EF4-FFF2-40B4-BE49-F238E27FC236}">
                    <a16:creationId xmlns:a16="http://schemas.microsoft.com/office/drawing/2014/main" id="{11A05978-8F3E-4E64-A8C2-3BBE6DB6FBD9}"/>
                  </a:ext>
                </a:extLst>
              </p:cNvPr>
              <p:cNvSpPr/>
              <p:nvPr/>
            </p:nvSpPr>
            <p:spPr>
              <a:xfrm>
                <a:off x="1162119" y="2423600"/>
                <a:ext cx="1137484" cy="1152497"/>
              </a:xfrm>
              <a:custGeom>
                <a:avLst/>
                <a:gdLst>
                  <a:gd name="connsiteX0" fmla="*/ 1137484 w 1137484"/>
                  <a:gd name="connsiteY0" fmla="*/ 0 h 1152497"/>
                  <a:gd name="connsiteX1" fmla="*/ 1137484 w 1137484"/>
                  <a:gd name="connsiteY1" fmla="*/ 1152497 h 1152497"/>
                  <a:gd name="connsiteX2" fmla="*/ 226 w 1137484"/>
                  <a:gd name="connsiteY2" fmla="*/ 1152497 h 1152497"/>
                  <a:gd name="connsiteX3" fmla="*/ 0 w 1137484"/>
                  <a:gd name="connsiteY3" fmla="*/ 1147719 h 1152497"/>
                  <a:gd name="connsiteX4" fmla="*/ 1030860 w 1137484"/>
                  <a:gd name="connsiteY4" fmla="*/ 5384 h 115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84" h="1152497">
                    <a:moveTo>
                      <a:pt x="1137484" y="0"/>
                    </a:moveTo>
                    <a:lnTo>
                      <a:pt x="1137484" y="1152497"/>
                    </a:lnTo>
                    <a:lnTo>
                      <a:pt x="226" y="1152497"/>
                    </a:lnTo>
                    <a:lnTo>
                      <a:pt x="0" y="1147719"/>
                    </a:lnTo>
                    <a:cubicBezTo>
                      <a:pt x="0" y="553187"/>
                      <a:pt x="451841" y="64187"/>
                      <a:pt x="1030860" y="5384"/>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15" name="iṥḻïḑè">
                <a:extLst>
                  <a:ext uri="{FF2B5EF4-FFF2-40B4-BE49-F238E27FC236}">
                    <a16:creationId xmlns:a16="http://schemas.microsoft.com/office/drawing/2014/main" id="{4E139A42-3EEC-4F61-8318-E56FDECEA80B}"/>
                  </a:ext>
                </a:extLst>
              </p:cNvPr>
              <p:cNvGrpSpPr/>
              <p:nvPr/>
            </p:nvGrpSpPr>
            <p:grpSpPr>
              <a:xfrm flipH="1">
                <a:off x="2604233" y="1228065"/>
                <a:ext cx="2179366" cy="1980727"/>
                <a:chOff x="1020361" y="1729660"/>
                <a:chExt cx="2179366" cy="1980727"/>
              </a:xfrm>
            </p:grpSpPr>
            <p:sp>
              <p:nvSpPr>
                <p:cNvPr id="23" name="íṥḷiḋè">
                  <a:extLst>
                    <a:ext uri="{FF2B5EF4-FFF2-40B4-BE49-F238E27FC236}">
                      <a16:creationId xmlns:a16="http://schemas.microsoft.com/office/drawing/2014/main" id="{3E088097-64FB-4D5B-9D02-0BD0EE7B0D23}"/>
                    </a:ext>
                  </a:extLst>
                </p:cNvPr>
                <p:cNvSpPr/>
                <p:nvPr/>
              </p:nvSpPr>
              <p:spPr bwMode="auto">
                <a:xfrm>
                  <a:off x="2643207" y="1729660"/>
                  <a:ext cx="549382" cy="1980727"/>
                </a:xfrm>
                <a:custGeom>
                  <a:avLst/>
                  <a:gdLst>
                    <a:gd name="T0" fmla="*/ 17 w 484"/>
                    <a:gd name="T1" fmla="*/ 0 h 1745"/>
                    <a:gd name="T2" fmla="*/ 480 w 484"/>
                    <a:gd name="T3" fmla="*/ 1542 h 1745"/>
                    <a:gd name="T4" fmla="*/ 484 w 484"/>
                    <a:gd name="T5" fmla="*/ 1745 h 1745"/>
                    <a:gd name="T6" fmla="*/ 0 w 484"/>
                    <a:gd name="T7" fmla="*/ 1380 h 1745"/>
                    <a:gd name="T8" fmla="*/ 17 w 484"/>
                    <a:gd name="T9" fmla="*/ 0 h 1745"/>
                  </a:gdLst>
                  <a:ahLst/>
                  <a:cxnLst>
                    <a:cxn ang="0">
                      <a:pos x="T0" y="T1"/>
                    </a:cxn>
                    <a:cxn ang="0">
                      <a:pos x="T2" y="T3"/>
                    </a:cxn>
                    <a:cxn ang="0">
                      <a:pos x="T4" y="T5"/>
                    </a:cxn>
                    <a:cxn ang="0">
                      <a:pos x="T6" y="T7"/>
                    </a:cxn>
                    <a:cxn ang="0">
                      <a:pos x="T8" y="T9"/>
                    </a:cxn>
                  </a:cxnLst>
                  <a:rect l="0" t="0" r="r" b="b"/>
                  <a:pathLst>
                    <a:path w="484" h="1745">
                      <a:moveTo>
                        <a:pt x="17" y="0"/>
                      </a:moveTo>
                      <a:lnTo>
                        <a:pt x="480" y="1542"/>
                      </a:lnTo>
                      <a:lnTo>
                        <a:pt x="484" y="1745"/>
                      </a:lnTo>
                      <a:lnTo>
                        <a:pt x="0" y="1380"/>
                      </a:lnTo>
                      <a:lnTo>
                        <a:pt x="17" y="0"/>
                      </a:lnTo>
                      <a:close/>
                    </a:path>
                  </a:pathLst>
                </a:custGeom>
                <a:solidFill>
                  <a:schemeClr val="accent1">
                    <a:lumMod val="60000"/>
                    <a:lumOff val="4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24" name="î$ḷïḑe">
                  <a:extLst>
                    <a:ext uri="{FF2B5EF4-FFF2-40B4-BE49-F238E27FC236}">
                      <a16:creationId xmlns:a16="http://schemas.microsoft.com/office/drawing/2014/main" id="{FA7DC039-42D9-44EF-93A4-C0D7C776F378}"/>
                    </a:ext>
                  </a:extLst>
                </p:cNvPr>
                <p:cNvSpPr/>
                <p:nvPr/>
              </p:nvSpPr>
              <p:spPr bwMode="auto">
                <a:xfrm>
                  <a:off x="1020361" y="3295764"/>
                  <a:ext cx="2179366" cy="414307"/>
                </a:xfrm>
                <a:custGeom>
                  <a:avLst/>
                  <a:gdLst>
                    <a:gd name="T0" fmla="*/ 1436 w 1920"/>
                    <a:gd name="T1" fmla="*/ 0 h 365"/>
                    <a:gd name="T2" fmla="*/ 1920 w 1920"/>
                    <a:gd name="T3" fmla="*/ 363 h 365"/>
                    <a:gd name="T4" fmla="*/ 1703 w 1920"/>
                    <a:gd name="T5" fmla="*/ 365 h 365"/>
                    <a:gd name="T6" fmla="*/ 0 w 1920"/>
                    <a:gd name="T7" fmla="*/ 38 h 365"/>
                    <a:gd name="T8" fmla="*/ 1436 w 1920"/>
                    <a:gd name="T9" fmla="*/ 0 h 365"/>
                  </a:gdLst>
                  <a:ahLst/>
                  <a:cxnLst>
                    <a:cxn ang="0">
                      <a:pos x="T0" y="T1"/>
                    </a:cxn>
                    <a:cxn ang="0">
                      <a:pos x="T2" y="T3"/>
                    </a:cxn>
                    <a:cxn ang="0">
                      <a:pos x="T4" y="T5"/>
                    </a:cxn>
                    <a:cxn ang="0">
                      <a:pos x="T6" y="T7"/>
                    </a:cxn>
                    <a:cxn ang="0">
                      <a:pos x="T8" y="T9"/>
                    </a:cxn>
                  </a:cxnLst>
                  <a:rect l="0" t="0" r="r" b="b"/>
                  <a:pathLst>
                    <a:path w="1920" h="365">
                      <a:moveTo>
                        <a:pt x="1436" y="0"/>
                      </a:moveTo>
                      <a:lnTo>
                        <a:pt x="1920" y="363"/>
                      </a:lnTo>
                      <a:lnTo>
                        <a:pt x="1703" y="365"/>
                      </a:lnTo>
                      <a:lnTo>
                        <a:pt x="0" y="38"/>
                      </a:lnTo>
                      <a:lnTo>
                        <a:pt x="1436" y="0"/>
                      </a:lnTo>
                      <a:close/>
                    </a:path>
                  </a:pathLst>
                </a:custGeom>
                <a:solidFill>
                  <a:schemeClr val="accent1">
                    <a:lumMod val="75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25" name="îṩľîde">
                  <a:extLst>
                    <a:ext uri="{FF2B5EF4-FFF2-40B4-BE49-F238E27FC236}">
                      <a16:creationId xmlns:a16="http://schemas.microsoft.com/office/drawing/2014/main" id="{0B6F6C46-0631-42AD-86CC-C6707784E0F1}"/>
                    </a:ext>
                  </a:extLst>
                </p:cNvPr>
                <p:cNvSpPr/>
                <p:nvPr/>
              </p:nvSpPr>
              <p:spPr bwMode="auto">
                <a:xfrm>
                  <a:off x="1020791" y="1731194"/>
                  <a:ext cx="1649281" cy="1610688"/>
                </a:xfrm>
                <a:custGeom>
                  <a:avLst/>
                  <a:gdLst>
                    <a:gd name="T0" fmla="*/ 1453 w 1453"/>
                    <a:gd name="T1" fmla="*/ 0 h 1419"/>
                    <a:gd name="T2" fmla="*/ 1436 w 1453"/>
                    <a:gd name="T3" fmla="*/ 1380 h 1419"/>
                    <a:gd name="T4" fmla="*/ 0 w 1453"/>
                    <a:gd name="T5" fmla="*/ 1419 h 1419"/>
                    <a:gd name="T6" fmla="*/ 115 w 1453"/>
                    <a:gd name="T7" fmla="*/ 152 h 1419"/>
                    <a:gd name="T8" fmla="*/ 1453 w 1453"/>
                    <a:gd name="T9" fmla="*/ 0 h 1419"/>
                  </a:gdLst>
                  <a:ahLst/>
                  <a:cxnLst>
                    <a:cxn ang="0">
                      <a:pos x="T0" y="T1"/>
                    </a:cxn>
                    <a:cxn ang="0">
                      <a:pos x="T2" y="T3"/>
                    </a:cxn>
                    <a:cxn ang="0">
                      <a:pos x="T4" y="T5"/>
                    </a:cxn>
                    <a:cxn ang="0">
                      <a:pos x="T6" y="T7"/>
                    </a:cxn>
                    <a:cxn ang="0">
                      <a:pos x="T8" y="T9"/>
                    </a:cxn>
                  </a:cxnLst>
                  <a:rect l="0" t="0" r="r" b="b"/>
                  <a:pathLst>
                    <a:path w="1453" h="1419">
                      <a:moveTo>
                        <a:pt x="1453" y="0"/>
                      </a:moveTo>
                      <a:lnTo>
                        <a:pt x="1436" y="1380"/>
                      </a:lnTo>
                      <a:lnTo>
                        <a:pt x="0" y="1419"/>
                      </a:lnTo>
                      <a:lnTo>
                        <a:pt x="115" y="152"/>
                      </a:lnTo>
                      <a:lnTo>
                        <a:pt x="1453" y="0"/>
                      </a:lnTo>
                      <a:close/>
                    </a:path>
                  </a:pathLst>
                </a:custGeom>
                <a:solidFill>
                  <a:schemeClr val="accent1">
                    <a:alpha val="9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26" name="îṣlídè">
                  <a:extLst>
                    <a:ext uri="{FF2B5EF4-FFF2-40B4-BE49-F238E27FC236}">
                      <a16:creationId xmlns:a16="http://schemas.microsoft.com/office/drawing/2014/main" id="{C3C5E860-209E-42D4-9D76-BC03E54CFE73}"/>
                    </a:ext>
                  </a:extLst>
                </p:cNvPr>
                <p:cNvSpPr txBox="1"/>
                <p:nvPr/>
              </p:nvSpPr>
              <p:spPr>
                <a:xfrm>
                  <a:off x="1208514" y="2055718"/>
                  <a:ext cx="1365862" cy="923330"/>
                </a:xfrm>
                <a:prstGeom prst="rect">
                  <a:avLst/>
                </a:prstGeom>
                <a:noFill/>
              </p:spPr>
              <p:txBody>
                <a:bodyPr wrap="square" lIns="91440" tIns="45720" rIns="91440" bIns="45720">
                  <a:normAutofit fontScale="55000" lnSpcReduction="20000"/>
                </a:bodyPr>
                <a:lstStyle/>
                <a:p>
                  <a:pPr fontAlgn="base">
                    <a:spcBef>
                      <a:spcPct val="0"/>
                    </a:spcBef>
                    <a:spcAft>
                      <a:spcPct val="0"/>
                    </a:spcAft>
                  </a:pPr>
                  <a:r>
                    <a:rPr lang="en-US" sz="5400" b="1" dirty="0">
                      <a:solidFill>
                        <a:schemeClr val="bg1"/>
                      </a:solidFill>
                    </a:rPr>
                    <a:t>BIM</a:t>
                  </a:r>
                  <a:r>
                    <a:rPr lang="zh-CN" altLang="en-US" sz="5400" b="1" dirty="0">
                      <a:solidFill>
                        <a:schemeClr val="bg1"/>
                      </a:solidFill>
                    </a:rPr>
                    <a:t>数据价值</a:t>
                  </a:r>
                  <a:endParaRPr lang="en-US" sz="5400" b="1" dirty="0">
                    <a:solidFill>
                      <a:schemeClr val="bg1"/>
                    </a:solidFill>
                  </a:endParaRPr>
                </a:p>
              </p:txBody>
            </p:sp>
          </p:grpSp>
          <p:sp>
            <p:nvSpPr>
              <p:cNvPr id="16" name="îSlïḑè">
                <a:extLst>
                  <a:ext uri="{FF2B5EF4-FFF2-40B4-BE49-F238E27FC236}">
                    <a16:creationId xmlns:a16="http://schemas.microsoft.com/office/drawing/2014/main" id="{29D82E44-75BE-4BA2-8D83-74B97A5AA0DC}"/>
                  </a:ext>
                </a:extLst>
              </p:cNvPr>
              <p:cNvSpPr txBox="1"/>
              <p:nvPr/>
            </p:nvSpPr>
            <p:spPr>
              <a:xfrm flipH="1">
                <a:off x="706678" y="1840901"/>
                <a:ext cx="470000" cy="707886"/>
              </a:xfrm>
              <a:prstGeom prst="rect">
                <a:avLst/>
              </a:prstGeom>
              <a:noFill/>
            </p:spPr>
            <p:txBody>
              <a:bodyPr wrap="square" lIns="91440" tIns="45720" rIns="91440" bIns="45720">
                <a:normAutofit/>
              </a:bodyPr>
              <a:lstStyle/>
              <a:p>
                <a:pPr fontAlgn="base">
                  <a:spcBef>
                    <a:spcPct val="0"/>
                  </a:spcBef>
                  <a:spcAft>
                    <a:spcPct val="0"/>
                  </a:spcAft>
                </a:pPr>
                <a:r>
                  <a:rPr lang="en-US" sz="4000" b="1">
                    <a:solidFill>
                      <a:schemeClr val="bg1"/>
                    </a:solidFill>
                  </a:rPr>
                  <a:t>2</a:t>
                </a:r>
              </a:p>
            </p:txBody>
          </p:sp>
          <p:grpSp>
            <p:nvGrpSpPr>
              <p:cNvPr id="17" name="iṥļiďé">
                <a:extLst>
                  <a:ext uri="{FF2B5EF4-FFF2-40B4-BE49-F238E27FC236}">
                    <a16:creationId xmlns:a16="http://schemas.microsoft.com/office/drawing/2014/main" id="{BA826694-707A-444B-8197-F9D82CDAEA81}"/>
                  </a:ext>
                </a:extLst>
              </p:cNvPr>
              <p:cNvGrpSpPr/>
              <p:nvPr/>
            </p:nvGrpSpPr>
            <p:grpSpPr>
              <a:xfrm flipH="1">
                <a:off x="71460" y="3826674"/>
                <a:ext cx="2022610" cy="1868326"/>
                <a:chOff x="3709890" y="4328269"/>
                <a:chExt cx="2022610" cy="1868326"/>
              </a:xfrm>
            </p:grpSpPr>
            <p:sp>
              <p:nvSpPr>
                <p:cNvPr id="19" name="îṥľïde">
                  <a:extLst>
                    <a:ext uri="{FF2B5EF4-FFF2-40B4-BE49-F238E27FC236}">
                      <a16:creationId xmlns:a16="http://schemas.microsoft.com/office/drawing/2014/main" id="{0E2E719C-5285-4534-8F5C-E48B37D3B540}"/>
                    </a:ext>
                  </a:extLst>
                </p:cNvPr>
                <p:cNvSpPr/>
                <p:nvPr/>
              </p:nvSpPr>
              <p:spPr bwMode="auto">
                <a:xfrm>
                  <a:off x="3713813" y="4331647"/>
                  <a:ext cx="384795" cy="1864948"/>
                </a:xfrm>
                <a:custGeom>
                  <a:avLst/>
                  <a:gdLst>
                    <a:gd name="T0" fmla="*/ 330 w 339"/>
                    <a:gd name="T1" fmla="*/ 1643 h 1643"/>
                    <a:gd name="T2" fmla="*/ 2 w 339"/>
                    <a:gd name="T3" fmla="*/ 201 h 1643"/>
                    <a:gd name="T4" fmla="*/ 0 w 339"/>
                    <a:gd name="T5" fmla="*/ 0 h 1643"/>
                    <a:gd name="T6" fmla="*/ 339 w 339"/>
                    <a:gd name="T7" fmla="*/ 263 h 1643"/>
                    <a:gd name="T8" fmla="*/ 330 w 339"/>
                    <a:gd name="T9" fmla="*/ 1643 h 1643"/>
                  </a:gdLst>
                  <a:ahLst/>
                  <a:cxnLst>
                    <a:cxn ang="0">
                      <a:pos x="T0" y="T1"/>
                    </a:cxn>
                    <a:cxn ang="0">
                      <a:pos x="T2" y="T3"/>
                    </a:cxn>
                    <a:cxn ang="0">
                      <a:pos x="T4" y="T5"/>
                    </a:cxn>
                    <a:cxn ang="0">
                      <a:pos x="T6" y="T7"/>
                    </a:cxn>
                    <a:cxn ang="0">
                      <a:pos x="T8" y="T9"/>
                    </a:cxn>
                  </a:cxnLst>
                  <a:rect l="0" t="0" r="r" b="b"/>
                  <a:pathLst>
                    <a:path w="339" h="1643">
                      <a:moveTo>
                        <a:pt x="330" y="1643"/>
                      </a:moveTo>
                      <a:lnTo>
                        <a:pt x="2" y="201"/>
                      </a:lnTo>
                      <a:lnTo>
                        <a:pt x="0" y="0"/>
                      </a:lnTo>
                      <a:lnTo>
                        <a:pt x="339" y="263"/>
                      </a:lnTo>
                      <a:lnTo>
                        <a:pt x="330" y="1643"/>
                      </a:lnTo>
                      <a:close/>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20" name="iśḷïdê">
                  <a:extLst>
                    <a:ext uri="{FF2B5EF4-FFF2-40B4-BE49-F238E27FC236}">
                      <a16:creationId xmlns:a16="http://schemas.microsoft.com/office/drawing/2014/main" id="{6852589F-6688-4EAE-8479-5FB5CE67B163}"/>
                    </a:ext>
                  </a:extLst>
                </p:cNvPr>
                <p:cNvSpPr/>
                <p:nvPr/>
              </p:nvSpPr>
              <p:spPr bwMode="auto">
                <a:xfrm>
                  <a:off x="3709890" y="4328269"/>
                  <a:ext cx="2019320" cy="300798"/>
                </a:xfrm>
                <a:custGeom>
                  <a:avLst/>
                  <a:gdLst>
                    <a:gd name="T0" fmla="*/ 339 w 1779"/>
                    <a:gd name="T1" fmla="*/ 265 h 265"/>
                    <a:gd name="T2" fmla="*/ 0 w 1779"/>
                    <a:gd name="T3" fmla="*/ 2 h 265"/>
                    <a:gd name="T4" fmla="*/ 215 w 1779"/>
                    <a:gd name="T5" fmla="*/ 0 h 265"/>
                    <a:gd name="T6" fmla="*/ 1779 w 1779"/>
                    <a:gd name="T7" fmla="*/ 233 h 265"/>
                    <a:gd name="T8" fmla="*/ 339 w 1779"/>
                    <a:gd name="T9" fmla="*/ 265 h 265"/>
                  </a:gdLst>
                  <a:ahLst/>
                  <a:cxnLst>
                    <a:cxn ang="0">
                      <a:pos x="T0" y="T1"/>
                    </a:cxn>
                    <a:cxn ang="0">
                      <a:pos x="T2" y="T3"/>
                    </a:cxn>
                    <a:cxn ang="0">
                      <a:pos x="T4" y="T5"/>
                    </a:cxn>
                    <a:cxn ang="0">
                      <a:pos x="T6" y="T7"/>
                    </a:cxn>
                    <a:cxn ang="0">
                      <a:pos x="T8" y="T9"/>
                    </a:cxn>
                  </a:cxnLst>
                  <a:rect l="0" t="0" r="r" b="b"/>
                  <a:pathLst>
                    <a:path w="1779" h="265">
                      <a:moveTo>
                        <a:pt x="339" y="265"/>
                      </a:moveTo>
                      <a:lnTo>
                        <a:pt x="0" y="2"/>
                      </a:lnTo>
                      <a:lnTo>
                        <a:pt x="215" y="0"/>
                      </a:lnTo>
                      <a:lnTo>
                        <a:pt x="1779" y="233"/>
                      </a:lnTo>
                      <a:lnTo>
                        <a:pt x="339" y="265"/>
                      </a:lnTo>
                      <a:close/>
                    </a:path>
                  </a:pathLst>
                </a:custGeom>
                <a:solidFill>
                  <a:schemeClr val="bg2">
                    <a:alpha val="85000"/>
                  </a:schemeClr>
                </a:solidFill>
                <a:ln>
                  <a:noFill/>
                </a:ln>
              </p:spPr>
              <p:txBody>
                <a:bodyPr wrap="square" lIns="91440" tIns="45720" rIns="91440" bIns="45720" anchor="ctr">
                  <a:normAutofit fontScale="92500" lnSpcReduction="20000"/>
                </a:bodyPr>
                <a:lstStyle/>
                <a:p>
                  <a:pPr algn="ctr"/>
                  <a:endParaRPr/>
                </a:p>
              </p:txBody>
            </p:sp>
            <p:sp>
              <p:nvSpPr>
                <p:cNvPr id="21" name="îşļíḓè">
                  <a:extLst>
                    <a:ext uri="{FF2B5EF4-FFF2-40B4-BE49-F238E27FC236}">
                      <a16:creationId xmlns:a16="http://schemas.microsoft.com/office/drawing/2014/main" id="{2E9AB178-A6A6-4721-9E20-2CAB02BD7EA8}"/>
                    </a:ext>
                  </a:extLst>
                </p:cNvPr>
                <p:cNvSpPr/>
                <p:nvPr/>
              </p:nvSpPr>
              <p:spPr bwMode="auto">
                <a:xfrm>
                  <a:off x="4083333" y="4590448"/>
                  <a:ext cx="1649167" cy="1606146"/>
                </a:xfrm>
                <a:custGeom>
                  <a:avLst/>
                  <a:gdLst>
                    <a:gd name="T0" fmla="*/ 1450 w 1450"/>
                    <a:gd name="T1" fmla="*/ 0 h 1412"/>
                    <a:gd name="T2" fmla="*/ 1328 w 1450"/>
                    <a:gd name="T3" fmla="*/ 1250 h 1412"/>
                    <a:gd name="T4" fmla="*/ 0 w 1450"/>
                    <a:gd name="T5" fmla="*/ 1412 h 1412"/>
                    <a:gd name="T6" fmla="*/ 10 w 1450"/>
                    <a:gd name="T7" fmla="*/ 32 h 1412"/>
                    <a:gd name="T8" fmla="*/ 1450 w 1450"/>
                    <a:gd name="T9" fmla="*/ 0 h 1412"/>
                    <a:gd name="connsiteX0" fmla="*/ 10000 w 10000"/>
                    <a:gd name="connsiteY0" fmla="*/ 173 h 9773"/>
                    <a:gd name="connsiteX1" fmla="*/ 9159 w 10000"/>
                    <a:gd name="connsiteY1" fmla="*/ 8626 h 9773"/>
                    <a:gd name="connsiteX2" fmla="*/ 0 w 10000"/>
                    <a:gd name="connsiteY2" fmla="*/ 9773 h 9773"/>
                    <a:gd name="connsiteX3" fmla="*/ 69 w 10000"/>
                    <a:gd name="connsiteY3" fmla="*/ 0 h 9773"/>
                    <a:gd name="connsiteX4" fmla="*/ 10000 w 10000"/>
                    <a:gd name="connsiteY4" fmla="*/ 173 h 9773"/>
                    <a:gd name="connsiteX0" fmla="*/ 10020 w 10020"/>
                    <a:gd name="connsiteY0" fmla="*/ 0 h 10254"/>
                    <a:gd name="connsiteX1" fmla="*/ 9159 w 10020"/>
                    <a:gd name="connsiteY1" fmla="*/ 9080 h 10254"/>
                    <a:gd name="connsiteX2" fmla="*/ 0 w 10020"/>
                    <a:gd name="connsiteY2" fmla="*/ 10254 h 10254"/>
                    <a:gd name="connsiteX3" fmla="*/ 69 w 10020"/>
                    <a:gd name="connsiteY3" fmla="*/ 254 h 10254"/>
                    <a:gd name="connsiteX4" fmla="*/ 10020 w 10020"/>
                    <a:gd name="connsiteY4" fmla="*/ 0 h 10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 h="10254">
                      <a:moveTo>
                        <a:pt x="10020" y="0"/>
                      </a:moveTo>
                      <a:cubicBezTo>
                        <a:pt x="9740" y="2883"/>
                        <a:pt x="9439" y="6197"/>
                        <a:pt x="9159" y="9080"/>
                      </a:cubicBezTo>
                      <a:lnTo>
                        <a:pt x="0" y="10254"/>
                      </a:lnTo>
                      <a:cubicBezTo>
                        <a:pt x="23" y="6920"/>
                        <a:pt x="46" y="3588"/>
                        <a:pt x="69" y="254"/>
                      </a:cubicBezTo>
                      <a:lnTo>
                        <a:pt x="10020" y="0"/>
                      </a:lnTo>
                      <a:close/>
                    </a:path>
                  </a:pathLst>
                </a:custGeom>
                <a:solidFill>
                  <a:schemeClr val="tx2">
                    <a:lumMod val="40000"/>
                    <a:lumOff val="60000"/>
                  </a:schemeClr>
                </a:solidFill>
                <a:ln>
                  <a:noFill/>
                </a:ln>
              </p:spPr>
              <p:txBody>
                <a:bodyPr wrap="square" lIns="91440" tIns="45720" rIns="91440" bIns="45720" anchor="ctr">
                  <a:normAutofit/>
                </a:bodyPr>
                <a:lstStyle/>
                <a:p>
                  <a:pPr algn="ctr"/>
                  <a:endParaRPr/>
                </a:p>
              </p:txBody>
            </p:sp>
            <p:sp>
              <p:nvSpPr>
                <p:cNvPr id="22" name="ïśļîḋè">
                  <a:extLst>
                    <a:ext uri="{FF2B5EF4-FFF2-40B4-BE49-F238E27FC236}">
                      <a16:creationId xmlns:a16="http://schemas.microsoft.com/office/drawing/2014/main" id="{F34BEC3D-37FF-46D9-81BB-25C4178DC9A1}"/>
                    </a:ext>
                  </a:extLst>
                </p:cNvPr>
                <p:cNvSpPr txBox="1"/>
                <p:nvPr/>
              </p:nvSpPr>
              <p:spPr>
                <a:xfrm>
                  <a:off x="4263956" y="4854571"/>
                  <a:ext cx="1271302" cy="923330"/>
                </a:xfrm>
                <a:prstGeom prst="rect">
                  <a:avLst/>
                </a:prstGeom>
                <a:noFill/>
              </p:spPr>
              <p:txBody>
                <a:bodyPr wrap="square" lIns="91440" tIns="45720" rIns="91440" bIns="45720">
                  <a:noAutofit/>
                </a:bodyPr>
                <a:lstStyle/>
                <a:p>
                  <a:pPr fontAlgn="base">
                    <a:spcBef>
                      <a:spcPct val="0"/>
                    </a:spcBef>
                    <a:spcAft>
                      <a:spcPct val="0"/>
                    </a:spcAft>
                  </a:pPr>
                  <a:r>
                    <a:rPr lang="zh-CN" altLang="en-US" sz="3600" b="1" dirty="0">
                      <a:solidFill>
                        <a:schemeClr val="bg1"/>
                      </a:solidFill>
                    </a:rPr>
                    <a:t>模型数据</a:t>
                  </a:r>
                  <a:endParaRPr lang="en-US" sz="3600" b="1" dirty="0">
                    <a:solidFill>
                      <a:schemeClr val="bg1"/>
                    </a:solidFill>
                  </a:endParaRPr>
                </a:p>
              </p:txBody>
            </p:sp>
          </p:grpSp>
          <p:sp>
            <p:nvSpPr>
              <p:cNvPr id="18" name="ïṣľiḋê">
                <a:extLst>
                  <a:ext uri="{FF2B5EF4-FFF2-40B4-BE49-F238E27FC236}">
                    <a16:creationId xmlns:a16="http://schemas.microsoft.com/office/drawing/2014/main" id="{990AD057-DA9B-48AC-9AD2-1372E3D0AB0B}"/>
                  </a:ext>
                </a:extLst>
              </p:cNvPr>
              <p:cNvSpPr txBox="1"/>
              <p:nvPr/>
            </p:nvSpPr>
            <p:spPr>
              <a:xfrm flipH="1">
                <a:off x="3309694" y="4065448"/>
                <a:ext cx="470000" cy="707886"/>
              </a:xfrm>
              <a:prstGeom prst="rect">
                <a:avLst/>
              </a:prstGeom>
              <a:noFill/>
            </p:spPr>
            <p:txBody>
              <a:bodyPr wrap="square" lIns="91440" tIns="45720" rIns="91440" bIns="45720">
                <a:normAutofit/>
              </a:bodyPr>
              <a:lstStyle/>
              <a:p>
                <a:pPr fontAlgn="base">
                  <a:spcBef>
                    <a:spcPct val="0"/>
                  </a:spcBef>
                  <a:spcAft>
                    <a:spcPct val="0"/>
                  </a:spcAft>
                </a:pPr>
                <a:r>
                  <a:rPr lang="en-US" sz="4000" b="1">
                    <a:solidFill>
                      <a:schemeClr val="bg1"/>
                    </a:solidFill>
                  </a:rPr>
                  <a:t>4</a:t>
                </a:r>
              </a:p>
            </p:txBody>
          </p:sp>
        </p:grpSp>
        <p:sp>
          <p:nvSpPr>
            <p:cNvPr id="10" name="îšlîḋê">
              <a:extLst>
                <a:ext uri="{FF2B5EF4-FFF2-40B4-BE49-F238E27FC236}">
                  <a16:creationId xmlns:a16="http://schemas.microsoft.com/office/drawing/2014/main" id="{6C4E6EF5-C6C8-4DBF-96E8-0C81C042627E}"/>
                </a:ext>
              </a:extLst>
            </p:cNvPr>
            <p:cNvSpPr txBox="1"/>
            <p:nvPr/>
          </p:nvSpPr>
          <p:spPr bwMode="auto">
            <a:xfrm>
              <a:off x="1090219" y="1663887"/>
              <a:ext cx="3096411" cy="386864"/>
            </a:xfrm>
            <a:prstGeom prst="rect">
              <a:avLst/>
            </a:prstGeom>
            <a:noFill/>
          </p:spPr>
          <p:txBody>
            <a:bodyPr wrap="square" lIns="91440" tIns="45720" rIns="91440" bIns="45720" anchor="ctr">
              <a:noAutofit/>
            </a:bodyPr>
            <a:lstStyle/>
            <a:p>
              <a:pPr latinLnBrk="0"/>
              <a:r>
                <a:rPr lang="zh-CN" altLang="en-US" sz="2000" b="1" dirty="0">
                  <a:effectLst/>
                  <a:latin typeface="+mn-ea"/>
                </a:rPr>
                <a:t>基于</a:t>
              </a:r>
              <a:r>
                <a:rPr lang="en-US" altLang="zh-CN" sz="2000" b="1" dirty="0">
                  <a:effectLst/>
                  <a:latin typeface="+mn-ea"/>
                </a:rPr>
                <a:t>BIM</a:t>
              </a:r>
              <a:r>
                <a:rPr lang="zh-CN" altLang="en-US" sz="2000" b="1" dirty="0">
                  <a:latin typeface="+mn-ea"/>
                </a:rPr>
                <a:t>三维轻量化引擎</a:t>
              </a:r>
              <a:endParaRPr lang="zh-CN" altLang="en-US" sz="2000" b="1" dirty="0">
                <a:effectLst/>
                <a:latin typeface="+mn-ea"/>
              </a:endParaRPr>
            </a:p>
          </p:txBody>
        </p:sp>
      </p:grpSp>
      <p:sp>
        <p:nvSpPr>
          <p:cNvPr id="27" name="上弧形箭头 26"/>
          <p:cNvSpPr/>
          <p:nvPr/>
        </p:nvSpPr>
        <p:spPr>
          <a:xfrm rot="20013051">
            <a:off x="3337958" y="1738913"/>
            <a:ext cx="2960882" cy="8709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上弧形箭头 27"/>
          <p:cNvSpPr/>
          <p:nvPr/>
        </p:nvSpPr>
        <p:spPr>
          <a:xfrm rot="8198389" flipH="1">
            <a:off x="6013025" y="4598055"/>
            <a:ext cx="2960882" cy="8709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îšlîḋê">
            <a:extLst>
              <a:ext uri="{FF2B5EF4-FFF2-40B4-BE49-F238E27FC236}">
                <a16:creationId xmlns:a16="http://schemas.microsoft.com/office/drawing/2014/main" id="{6C4E6EF5-C6C8-4DBF-96E8-0C81C042627E}"/>
              </a:ext>
            </a:extLst>
          </p:cNvPr>
          <p:cNvSpPr txBox="1"/>
          <p:nvPr/>
        </p:nvSpPr>
        <p:spPr bwMode="auto">
          <a:xfrm>
            <a:off x="9209598" y="3375630"/>
            <a:ext cx="3096411" cy="386864"/>
          </a:xfrm>
          <a:prstGeom prst="rect">
            <a:avLst/>
          </a:prstGeom>
          <a:noFill/>
        </p:spPr>
        <p:txBody>
          <a:bodyPr wrap="square" lIns="91440" tIns="45720" rIns="91440" bIns="45720" anchor="ctr">
            <a:noAutofit/>
          </a:bodyPr>
          <a:lstStyle/>
          <a:p>
            <a:pPr latinLnBrk="0"/>
            <a:r>
              <a:rPr lang="en-US" altLang="zh-CN" sz="2000" b="1" dirty="0" smtClean="0">
                <a:effectLst/>
                <a:latin typeface="+mn-ea"/>
              </a:rPr>
              <a:t>BIM</a:t>
            </a:r>
            <a:r>
              <a:rPr lang="zh-CN" altLang="en-US" sz="2000" b="1" dirty="0">
                <a:latin typeface="+mn-ea"/>
              </a:rPr>
              <a:t>轻</a:t>
            </a:r>
            <a:r>
              <a:rPr lang="zh-CN" altLang="en-US" sz="2000" b="1" dirty="0" smtClean="0">
                <a:latin typeface="+mn-ea"/>
              </a:rPr>
              <a:t>量化处理</a:t>
            </a:r>
            <a:endParaRPr lang="zh-CN" altLang="en-US" sz="2000" b="1" dirty="0">
              <a:effectLst/>
              <a:latin typeface="+mn-ea"/>
            </a:endParaRPr>
          </a:p>
        </p:txBody>
      </p:sp>
      <p:sp>
        <p:nvSpPr>
          <p:cNvPr id="30" name="îšlîḋê">
            <a:extLst>
              <a:ext uri="{FF2B5EF4-FFF2-40B4-BE49-F238E27FC236}">
                <a16:creationId xmlns:a16="http://schemas.microsoft.com/office/drawing/2014/main" id="{6C4E6EF5-C6C8-4DBF-96E8-0C81C042627E}"/>
              </a:ext>
            </a:extLst>
          </p:cNvPr>
          <p:cNvSpPr txBox="1"/>
          <p:nvPr/>
        </p:nvSpPr>
        <p:spPr bwMode="auto">
          <a:xfrm>
            <a:off x="9209598" y="4101194"/>
            <a:ext cx="3096411" cy="386864"/>
          </a:xfrm>
          <a:prstGeom prst="rect">
            <a:avLst/>
          </a:prstGeom>
          <a:noFill/>
        </p:spPr>
        <p:txBody>
          <a:bodyPr wrap="square" lIns="91440" tIns="45720" rIns="91440" bIns="45720" anchor="ctr">
            <a:noAutofit/>
          </a:bodyPr>
          <a:lstStyle/>
          <a:p>
            <a:pPr latinLnBrk="0"/>
            <a:r>
              <a:rPr lang="en-US" altLang="zh-CN" sz="2000" b="1" dirty="0" smtClean="0">
                <a:effectLst/>
                <a:latin typeface="+mn-ea"/>
              </a:rPr>
              <a:t>BIM</a:t>
            </a:r>
            <a:r>
              <a:rPr lang="zh-CN" altLang="en-US" sz="2000" b="1" dirty="0" smtClean="0">
                <a:latin typeface="+mn-ea"/>
              </a:rPr>
              <a:t>可视化</a:t>
            </a:r>
            <a:endParaRPr lang="zh-CN" altLang="en-US" sz="2000" b="1" dirty="0">
              <a:effectLst/>
              <a:latin typeface="+mn-ea"/>
            </a:endParaRPr>
          </a:p>
        </p:txBody>
      </p:sp>
      <p:sp>
        <p:nvSpPr>
          <p:cNvPr id="31" name="îšlîḋê">
            <a:extLst>
              <a:ext uri="{FF2B5EF4-FFF2-40B4-BE49-F238E27FC236}">
                <a16:creationId xmlns:a16="http://schemas.microsoft.com/office/drawing/2014/main" id="{6C4E6EF5-C6C8-4DBF-96E8-0C81C042627E}"/>
              </a:ext>
            </a:extLst>
          </p:cNvPr>
          <p:cNvSpPr txBox="1"/>
          <p:nvPr/>
        </p:nvSpPr>
        <p:spPr bwMode="auto">
          <a:xfrm>
            <a:off x="9209598" y="4788363"/>
            <a:ext cx="3096411" cy="386864"/>
          </a:xfrm>
          <a:prstGeom prst="rect">
            <a:avLst/>
          </a:prstGeom>
          <a:noFill/>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atinLnBrk="0"/>
            <a:r>
              <a:rPr lang="en-US" altLang="zh-CN" sz="2000" b="1" dirty="0" smtClean="0">
                <a:effectLst/>
                <a:latin typeface="+mn-ea"/>
              </a:rPr>
              <a:t>BIM</a:t>
            </a:r>
            <a:r>
              <a:rPr lang="zh-CN" altLang="en-US" sz="2000" b="1" dirty="0">
                <a:latin typeface="+mn-ea"/>
              </a:rPr>
              <a:t>结构化</a:t>
            </a:r>
            <a:r>
              <a:rPr lang="zh-CN" altLang="en-US" sz="2000" b="1" dirty="0" smtClean="0">
                <a:latin typeface="+mn-ea"/>
              </a:rPr>
              <a:t>数据</a:t>
            </a:r>
            <a:endParaRPr lang="zh-CN" altLang="en-US" sz="2000" b="1" dirty="0">
              <a:effectLst/>
              <a:latin typeface="+mn-ea"/>
            </a:endParaRPr>
          </a:p>
        </p:txBody>
      </p:sp>
    </p:spTree>
    <p:extLst>
      <p:ext uri="{BB962C8B-B14F-4D97-AF65-F5344CB8AC3E}">
        <p14:creationId xmlns:p14="http://schemas.microsoft.com/office/powerpoint/2010/main" val="179955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性能优化</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7" name="葛兰代尔在IDC机房模型下的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88233" y="1548820"/>
            <a:ext cx="8908087" cy="5010799"/>
          </a:xfrm>
          <a:prstGeom prst="rect">
            <a:avLst/>
          </a:prstGeom>
        </p:spPr>
      </p:pic>
      <p:sp>
        <p:nvSpPr>
          <p:cNvPr id="8" name="îšlîḋê">
            <a:extLst>
              <a:ext uri="{FF2B5EF4-FFF2-40B4-BE49-F238E27FC236}">
                <a16:creationId xmlns:a16="http://schemas.microsoft.com/office/drawing/2014/main" id="{6C4E6EF5-C6C8-4DBF-96E8-0C81C042627E}"/>
              </a:ext>
            </a:extLst>
          </p:cNvPr>
          <p:cNvSpPr txBox="1"/>
          <p:nvPr/>
        </p:nvSpPr>
        <p:spPr bwMode="auto">
          <a:xfrm flipH="1">
            <a:off x="5729777" y="1099038"/>
            <a:ext cx="1717308" cy="309105"/>
          </a:xfrm>
          <a:prstGeom prst="rect">
            <a:avLst/>
          </a:prstGeom>
          <a:noFill/>
        </p:spPr>
        <p:txBody>
          <a:bodyPr wrap="square" lIns="91440" tIns="45720" rIns="91440" bIns="45720" anchor="ctr">
            <a:noAutofit/>
          </a:bodyPr>
          <a:lstStyle/>
          <a:p>
            <a:pPr latinLnBrk="0"/>
            <a:r>
              <a:rPr lang="zh-CN" altLang="en-US" sz="1600" dirty="0">
                <a:solidFill>
                  <a:schemeClr val="bg2">
                    <a:lumMod val="50000"/>
                  </a:schemeClr>
                </a:solidFill>
                <a:latin typeface="+mn-ea"/>
              </a:rPr>
              <a:t>葛兰岱</a:t>
            </a:r>
            <a:r>
              <a:rPr lang="zh-CN" altLang="en-US" sz="1600" dirty="0" smtClean="0">
                <a:solidFill>
                  <a:schemeClr val="bg2">
                    <a:lumMod val="50000"/>
                  </a:schemeClr>
                </a:solidFill>
                <a:latin typeface="+mn-ea"/>
              </a:rPr>
              <a:t>尔引擎</a:t>
            </a:r>
            <a:endParaRPr lang="en-US" altLang="zh-CN" sz="1600" dirty="0" smtClean="0">
              <a:solidFill>
                <a:schemeClr val="bg2">
                  <a:lumMod val="50000"/>
                </a:schemeClr>
              </a:solidFill>
              <a:effectLst/>
              <a:latin typeface="+mn-ea"/>
            </a:endParaRPr>
          </a:p>
        </p:txBody>
      </p:sp>
    </p:spTree>
    <p:extLst>
      <p:ext uri="{BB962C8B-B14F-4D97-AF65-F5344CB8AC3E}">
        <p14:creationId xmlns:p14="http://schemas.microsoft.com/office/powerpoint/2010/main" val="3440818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性能优化</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 name="îšlîḋê">
            <a:extLst>
              <a:ext uri="{FF2B5EF4-FFF2-40B4-BE49-F238E27FC236}">
                <a16:creationId xmlns:a16="http://schemas.microsoft.com/office/drawing/2014/main" id="{6C4E6EF5-C6C8-4DBF-96E8-0C81C042627E}"/>
              </a:ext>
            </a:extLst>
          </p:cNvPr>
          <p:cNvSpPr txBox="1"/>
          <p:nvPr/>
        </p:nvSpPr>
        <p:spPr bwMode="auto">
          <a:xfrm>
            <a:off x="848708" y="1021114"/>
            <a:ext cx="6888524" cy="395874"/>
          </a:xfrm>
          <a:prstGeom prst="rect">
            <a:avLst/>
          </a:prstGeom>
          <a:noFill/>
        </p:spPr>
        <p:txBody>
          <a:bodyPr wrap="square" lIns="91440" tIns="45720" rIns="91440" bIns="45720" anchor="ctr">
            <a:noAutofit/>
          </a:bodyPr>
          <a:lstStyle/>
          <a:p>
            <a:pPr latinLnBrk="0"/>
            <a:r>
              <a:rPr lang="zh-CN" altLang="en-US" sz="1600" b="1" dirty="0">
                <a:solidFill>
                  <a:schemeClr val="bg2">
                    <a:lumMod val="50000"/>
                  </a:schemeClr>
                </a:solidFill>
                <a:latin typeface="+mn-ea"/>
              </a:rPr>
              <a:t>我方</a:t>
            </a:r>
            <a:r>
              <a:rPr lang="zh-CN" altLang="en-US" sz="1600" b="1" dirty="0" smtClean="0">
                <a:solidFill>
                  <a:schemeClr val="bg2">
                    <a:lumMod val="50000"/>
                  </a:schemeClr>
                </a:solidFill>
                <a:latin typeface="+mn-ea"/>
              </a:rPr>
              <a:t>引擎和其他商业引擎相比，同样的硬件环境下，流畅运行，无卡顿感。</a:t>
            </a:r>
            <a:endParaRPr lang="zh-CN" altLang="en-US" sz="1600" b="1" dirty="0">
              <a:solidFill>
                <a:schemeClr val="bg2">
                  <a:lumMod val="50000"/>
                </a:schemeClr>
              </a:solidFill>
              <a:effectLst/>
              <a:latin typeface="+mn-ea"/>
            </a:endParaRPr>
          </a:p>
        </p:txBody>
      </p:sp>
      <p:pic>
        <p:nvPicPr>
          <p:cNvPr id="9" name="我的在IDC机房模型下的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5623" y="1630089"/>
            <a:ext cx="8557844" cy="4813787"/>
          </a:xfrm>
          <a:prstGeom prst="rect">
            <a:avLst/>
          </a:prstGeom>
        </p:spPr>
      </p:pic>
      <p:sp>
        <p:nvSpPr>
          <p:cNvPr id="2" name="矩形 1"/>
          <p:cNvSpPr/>
          <p:nvPr/>
        </p:nvSpPr>
        <p:spPr>
          <a:xfrm>
            <a:off x="5370481" y="3244334"/>
            <a:ext cx="1451038" cy="369332"/>
          </a:xfrm>
          <a:prstGeom prst="rect">
            <a:avLst/>
          </a:prstGeom>
        </p:spPr>
        <p:txBody>
          <a:bodyPr wrap="none">
            <a:spAutoFit/>
          </a:bodyPr>
          <a:lstStyle/>
          <a:p>
            <a:r>
              <a:rPr lang="en-US" altLang="zh-CN" dirty="0" err="1">
                <a:solidFill>
                  <a:srgbClr val="9CDCFE"/>
                </a:solidFill>
                <a:latin typeface="Consolas" panose="020B0609020204030204" pitchFamily="49" charset="0"/>
              </a:rPr>
              <a:t>moveVector</a:t>
            </a:r>
            <a:endParaRPr lang="en-US" altLang="zh-CN" b="0" dirty="0">
              <a:solidFill>
                <a:srgbClr val="D4D4D4"/>
              </a:solidFill>
              <a:effectLst/>
              <a:latin typeface="Consolas" panose="020B0609020204030204" pitchFamily="49" charset="0"/>
            </a:endParaRPr>
          </a:p>
        </p:txBody>
      </p:sp>
      <p:sp>
        <p:nvSpPr>
          <p:cNvPr id="7" name="矩形 6"/>
          <p:cNvSpPr/>
          <p:nvPr/>
        </p:nvSpPr>
        <p:spPr>
          <a:xfrm>
            <a:off x="5370481" y="3244334"/>
            <a:ext cx="1451038" cy="369332"/>
          </a:xfrm>
          <a:prstGeom prst="rect">
            <a:avLst/>
          </a:prstGeom>
        </p:spPr>
        <p:txBody>
          <a:bodyPr wrap="none">
            <a:spAutoFit/>
          </a:bodyPr>
          <a:lstStyle/>
          <a:p>
            <a:r>
              <a:rPr lang="en-US" altLang="zh-CN" dirty="0" err="1">
                <a:solidFill>
                  <a:srgbClr val="9CDCFE"/>
                </a:solidFill>
                <a:latin typeface="Consolas" panose="020B0609020204030204" pitchFamily="49" charset="0"/>
              </a:rPr>
              <a:t>moveVector</a:t>
            </a:r>
            <a:endParaRPr lang="en-US" altLang="zh-C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93215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ïṧḷïḓê-Freeform: Shape 27">
            <a:extLst>
              <a:ext uri="{FF2B5EF4-FFF2-40B4-BE49-F238E27FC236}">
                <a16:creationId xmlns:a16="http://schemas.microsoft.com/office/drawing/2014/main" id="{B06713DB-1CD7-4E68-AF39-F19D314F4263}"/>
              </a:ext>
            </a:extLst>
          </p:cNvPr>
          <p:cNvSpPr>
            <a:spLocks/>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11" name="文本框 10">
            <a:extLst>
              <a:ext uri="{FF2B5EF4-FFF2-40B4-BE49-F238E27FC236}">
                <a16:creationId xmlns:a16="http://schemas.microsoft.com/office/drawing/2014/main" id="{AC0D8740-4E54-4AF6-8A86-E525819E7BB1}"/>
              </a:ext>
            </a:extLst>
          </p:cNvPr>
          <p:cNvSpPr txBox="1"/>
          <p:nvPr/>
        </p:nvSpPr>
        <p:spPr>
          <a:xfrm>
            <a:off x="2321961" y="3067090"/>
            <a:ext cx="8069943" cy="769441"/>
          </a:xfrm>
          <a:prstGeom prst="rect">
            <a:avLst/>
          </a:prstGeom>
          <a:noFill/>
        </p:spPr>
        <p:txBody>
          <a:bodyPr wrap="square" rtlCol="0">
            <a:spAutoFit/>
          </a:bodyPr>
          <a:lstStyle/>
          <a:p>
            <a:pPr algn="ctr"/>
            <a:r>
              <a:rPr lang="zh-CN" altLang="en-US" sz="4400" b="1" spc="300" dirty="0" smtClean="0">
                <a:solidFill>
                  <a:srgbClr val="1B94CD"/>
                </a:solidFill>
                <a:latin typeface="黑体" pitchFamily="49" charset="-122"/>
                <a:ea typeface="黑体" pitchFamily="49" charset="-122"/>
                <a:cs typeface="inpin heiti" charset="-122"/>
                <a:sym typeface="+mn-lt"/>
              </a:rPr>
              <a:t>谢谢！</a:t>
            </a:r>
            <a:endParaRPr lang="zh-CN" altLang="en-US" sz="4400" b="1" spc="300" dirty="0">
              <a:solidFill>
                <a:srgbClr val="1B94CD"/>
              </a:solidFill>
              <a:latin typeface="黑体" pitchFamily="49" charset="-122"/>
              <a:ea typeface="黑体" pitchFamily="49" charset="-122"/>
              <a:cs typeface="inpin heiti" charset="-122"/>
              <a:sym typeface="+mn-lt"/>
            </a:endParaRPr>
          </a:p>
        </p:txBody>
      </p:sp>
      <p:pic>
        <p:nvPicPr>
          <p:cNvPr id="12" name="Picture 2" descr="F:\11月\新建文件夹\3333-03.png"/>
          <p:cNvPicPr>
            <a:picLocks noChangeAspect="1" noChangeArrowheads="1"/>
          </p:cNvPicPr>
          <p:nvPr/>
        </p:nvPicPr>
        <p:blipFill>
          <a:blip r:embed="rId2"/>
          <a:srcRect/>
          <a:stretch>
            <a:fillRect/>
          </a:stretch>
        </p:blipFill>
        <p:spPr bwMode="auto">
          <a:xfrm>
            <a:off x="-201875" y="5783283"/>
            <a:ext cx="12692862" cy="1181592"/>
          </a:xfrm>
          <a:prstGeom prst="rect">
            <a:avLst/>
          </a:prstGeom>
          <a:noFill/>
        </p:spPr>
      </p:pic>
    </p:spTree>
    <p:extLst>
      <p:ext uri="{BB962C8B-B14F-4D97-AF65-F5344CB8AC3E}">
        <p14:creationId xmlns:p14="http://schemas.microsoft.com/office/powerpoint/2010/main" val="3575955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50" presetClass="entr" presetSubtype="0" decel="100000" fill="hold" grpId="0" nodeType="withEffect">
                                  <p:stCondLst>
                                    <p:cond delay="0"/>
                                  </p:stCondLst>
                                  <p:iterate type="lt">
                                    <p:tmPct val="10000"/>
                                  </p:iterate>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ppt_w</p:attrName>
                                        </p:attrNameLst>
                                      </p:cBhvr>
                                      <p:tavLst>
                                        <p:tav tm="0">
                                          <p:val>
                                            <p:strVal val="#ppt_w+.3"/>
                                          </p:val>
                                        </p:tav>
                                        <p:tav tm="100000">
                                          <p:val>
                                            <p:strVal val="#ppt_w"/>
                                          </p:val>
                                        </p:tav>
                                      </p:tavLst>
                                    </p:anim>
                                    <p:anim calcmode="lin" valueType="num">
                                      <p:cBhvr>
                                        <p:cTn id="11" dur="1000" fill="hold"/>
                                        <p:tgtEl>
                                          <p:spTgt spid="11"/>
                                        </p:tgtEl>
                                        <p:attrNameLst>
                                          <p:attrName>ppt_h</p:attrName>
                                        </p:attrNameLst>
                                      </p:cBhvr>
                                      <p:tavLst>
                                        <p:tav tm="0">
                                          <p:val>
                                            <p:strVal val="#ppt_h"/>
                                          </p:val>
                                        </p:tav>
                                        <p:tav tm="100000">
                                          <p:val>
                                            <p:strVal val="#ppt_h"/>
                                          </p:val>
                                        </p:tav>
                                      </p:tavLst>
                                    </p:anim>
                                    <p:animEffect transition="in" filter="fade">
                                      <p:cBhvr>
                                        <p:cTn id="12" dur="1000"/>
                                        <p:tgtEl>
                                          <p:spTgt spid="11"/>
                                        </p:tgtEl>
                                      </p:cBhvr>
                                    </p:animEffect>
                                  </p:childTnLst>
                                </p:cTn>
                              </p:par>
                              <p:par>
                                <p:cTn id="13" presetID="2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ppt_x</p:attrName>
                                        </p:attrNameLst>
                                      </p:cBhvr>
                                      <p:tavLst>
                                        <p:tav tm="0">
                                          <p:val>
                                            <p:strVal val="#ppt_x-.2"/>
                                          </p:val>
                                        </p:tav>
                                        <p:tav tm="100000">
                                          <p:val>
                                            <p:strVal val="#ppt_x"/>
                                          </p:val>
                                        </p:tav>
                                      </p:tavLst>
                                    </p:anim>
                                    <p:anim calcmode="lin" valueType="num">
                                      <p:cBhvr>
                                        <p:cTn id="16"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BIM</a:t>
            </a:r>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轻量化</a:t>
            </a:r>
            <a:r>
              <a:rPr lang="zh-CN" altLang="en-US" sz="3200" dirty="0" smtClean="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引擎</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0346ACFF-53F1-4CA5-91A8-DF6AB436F4D6}"/>
              </a:ext>
            </a:extLst>
          </p:cNvPr>
          <p:cNvGrpSpPr/>
          <p:nvPr/>
        </p:nvGrpSpPr>
        <p:grpSpPr>
          <a:xfrm>
            <a:off x="3782792" y="1835259"/>
            <a:ext cx="2507418" cy="2709036"/>
            <a:chOff x="2506442" y="1911459"/>
            <a:chExt cx="2507418" cy="2709036"/>
          </a:xfrm>
        </p:grpSpPr>
        <p:pic>
          <p:nvPicPr>
            <p:cNvPr id="8" name="图片 7">
              <a:extLst>
                <a:ext uri="{FF2B5EF4-FFF2-40B4-BE49-F238E27FC236}">
                  <a16:creationId xmlns:a16="http://schemas.microsoft.com/office/drawing/2014/main" id="{41C8371E-3A02-45D7-A62C-71FD245FF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4231" y="1911459"/>
              <a:ext cx="810737" cy="810737"/>
            </a:xfrm>
            <a:prstGeom prst="rect">
              <a:avLst/>
            </a:prstGeom>
          </p:spPr>
        </p:pic>
        <p:sp>
          <p:nvSpPr>
            <p:cNvPr id="9" name="矩形 8">
              <a:extLst>
                <a:ext uri="{FF2B5EF4-FFF2-40B4-BE49-F238E27FC236}">
                  <a16:creationId xmlns:a16="http://schemas.microsoft.com/office/drawing/2014/main" id="{9A3773CC-057C-4719-84A4-38E47DE495A9}"/>
                </a:ext>
              </a:extLst>
            </p:cNvPr>
            <p:cNvSpPr/>
            <p:nvPr/>
          </p:nvSpPr>
          <p:spPr>
            <a:xfrm>
              <a:off x="2606332" y="3543277"/>
              <a:ext cx="2261638" cy="1077218"/>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数据集中存储，基于</a:t>
              </a:r>
              <a:r>
                <a:rPr lang="en-US" altLang="zh-CN" sz="1600" dirty="0">
                  <a:latin typeface="Arial" panose="020B0604020202020204" pitchFamily="34" charset="0"/>
                  <a:ea typeface="楷体" panose="02010609060101010101" pitchFamily="49" charset="-122"/>
                  <a:cs typeface="Arial" panose="020B0604020202020204" pitchFamily="34" charset="0"/>
                </a:rPr>
                <a:t>BIM</a:t>
              </a:r>
              <a:r>
                <a:rPr lang="zh-CN" altLang="en-US" sz="1600" dirty="0">
                  <a:latin typeface="楷体" panose="02010609060101010101" pitchFamily="49" charset="-122"/>
                  <a:ea typeface="楷体" panose="02010609060101010101" pitchFamily="49" charset="-122"/>
                </a:rPr>
                <a:t>数据实现数据的多维度关联以及多方高效协同。</a:t>
              </a:r>
              <a:endParaRPr lang="en-US" altLang="zh-CN" sz="1600"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3E281059-2807-49DE-904D-0CCACD3D1DEF}"/>
                </a:ext>
              </a:extLst>
            </p:cNvPr>
            <p:cNvSpPr/>
            <p:nvPr/>
          </p:nvSpPr>
          <p:spPr>
            <a:xfrm>
              <a:off x="2506442" y="3029795"/>
              <a:ext cx="2507418" cy="400110"/>
            </a:xfrm>
            <a:prstGeom prst="rect">
              <a:avLst/>
            </a:prstGeom>
          </p:spPr>
          <p:txBody>
            <a:bodyPr wrap="none">
              <a:spAutoFit/>
            </a:bodyPr>
            <a:lstStyle/>
            <a:p>
              <a:r>
                <a:rPr lang="zh-CN" altLang="en-US" sz="2000" b="1" dirty="0">
                  <a:solidFill>
                    <a:srgbClr val="1D6BB5"/>
                  </a:solidFill>
                  <a:latin typeface="楷体" panose="02010609060101010101" pitchFamily="49" charset="-122"/>
                  <a:ea typeface="楷体" panose="02010609060101010101" pitchFamily="49" charset="-122"/>
                </a:rPr>
                <a:t>同一平台、多方协作</a:t>
              </a:r>
            </a:p>
          </p:txBody>
        </p:sp>
      </p:grpSp>
      <p:grpSp>
        <p:nvGrpSpPr>
          <p:cNvPr id="11" name="组合 10">
            <a:extLst>
              <a:ext uri="{FF2B5EF4-FFF2-40B4-BE49-F238E27FC236}">
                <a16:creationId xmlns:a16="http://schemas.microsoft.com/office/drawing/2014/main" id="{D3419C17-506E-4EA5-AB1E-0ECF2ADCCAA2}"/>
              </a:ext>
            </a:extLst>
          </p:cNvPr>
          <p:cNvGrpSpPr/>
          <p:nvPr/>
        </p:nvGrpSpPr>
        <p:grpSpPr>
          <a:xfrm>
            <a:off x="1674658" y="1835259"/>
            <a:ext cx="2194192" cy="2709036"/>
            <a:chOff x="398308" y="1911459"/>
            <a:chExt cx="2194192" cy="2709036"/>
          </a:xfrm>
        </p:grpSpPr>
        <p:pic>
          <p:nvPicPr>
            <p:cNvPr id="12" name="图片 11" descr="图片包含 监视器&#10;&#10;描述已自动生成">
              <a:extLst>
                <a:ext uri="{FF2B5EF4-FFF2-40B4-BE49-F238E27FC236}">
                  <a16:creationId xmlns:a16="http://schemas.microsoft.com/office/drawing/2014/main" id="{771E18B9-967B-4B7B-82C8-C0853E3E7D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615" y="1911459"/>
              <a:ext cx="810737" cy="810737"/>
            </a:xfrm>
            <a:prstGeom prst="rect">
              <a:avLst/>
            </a:prstGeom>
          </p:spPr>
        </p:pic>
        <p:sp>
          <p:nvSpPr>
            <p:cNvPr id="13" name="矩形 12">
              <a:extLst>
                <a:ext uri="{FF2B5EF4-FFF2-40B4-BE49-F238E27FC236}">
                  <a16:creationId xmlns:a16="http://schemas.microsoft.com/office/drawing/2014/main" id="{3D3F25A4-0C0F-49ED-B84D-A13CC832BAE1}"/>
                </a:ext>
              </a:extLst>
            </p:cNvPr>
            <p:cNvSpPr/>
            <p:nvPr/>
          </p:nvSpPr>
          <p:spPr>
            <a:xfrm>
              <a:off x="398308" y="3543277"/>
              <a:ext cx="2194192" cy="1077218"/>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仅需浏览器即可访问和操作</a:t>
              </a:r>
              <a:r>
                <a:rPr lang="en-US" altLang="zh-CN" sz="1600" dirty="0">
                  <a:latin typeface="Arial" panose="020B0604020202020204" pitchFamily="34" charset="0"/>
                  <a:ea typeface="楷体" panose="02010609060101010101" pitchFamily="49" charset="-122"/>
                  <a:cs typeface="Arial" panose="020B0604020202020204" pitchFamily="34" charset="0"/>
                </a:rPr>
                <a:t>BIM</a:t>
              </a:r>
              <a:r>
                <a:rPr lang="zh-CN" altLang="en-US" sz="1600" dirty="0">
                  <a:latin typeface="楷体" panose="02010609060101010101" pitchFamily="49" charset="-122"/>
                  <a:ea typeface="楷体" panose="02010609060101010101" pitchFamily="49" charset="-122"/>
                </a:rPr>
                <a:t>及工程数据，跨终端支持，无需安装任何软件和插件。</a:t>
              </a:r>
              <a:endParaRPr lang="en-US" altLang="zh-CN" sz="1600" dirty="0">
                <a:latin typeface="楷体" panose="02010609060101010101" pitchFamily="49" charset="-122"/>
                <a:ea typeface="楷体" panose="02010609060101010101" pitchFamily="49" charset="-122"/>
              </a:endParaRPr>
            </a:p>
          </p:txBody>
        </p:sp>
        <p:sp>
          <p:nvSpPr>
            <p:cNvPr id="14" name="矩形 13">
              <a:extLst>
                <a:ext uri="{FF2B5EF4-FFF2-40B4-BE49-F238E27FC236}">
                  <a16:creationId xmlns:a16="http://schemas.microsoft.com/office/drawing/2014/main" id="{33528BD8-A6F5-4B71-BE43-1AB2C52FFD0A}"/>
                </a:ext>
              </a:extLst>
            </p:cNvPr>
            <p:cNvSpPr/>
            <p:nvPr/>
          </p:nvSpPr>
          <p:spPr>
            <a:xfrm>
              <a:off x="673484" y="3029795"/>
              <a:ext cx="1604927" cy="400110"/>
            </a:xfrm>
            <a:prstGeom prst="rect">
              <a:avLst/>
            </a:prstGeom>
          </p:spPr>
          <p:txBody>
            <a:bodyPr wrap="none">
              <a:spAutoFit/>
            </a:bodyPr>
            <a:lstStyle/>
            <a:p>
              <a:r>
                <a:rPr lang="zh-CN" altLang="en-US" sz="2000" b="1" dirty="0">
                  <a:solidFill>
                    <a:srgbClr val="1D6BB5"/>
                  </a:solidFill>
                  <a:latin typeface="楷体" panose="02010609060101010101" pitchFamily="49" charset="-122"/>
                  <a:ea typeface="楷体" panose="02010609060101010101" pitchFamily="49" charset="-122"/>
                </a:rPr>
                <a:t>“</a:t>
              </a:r>
              <a:r>
                <a:rPr lang="en-US" altLang="zh-CN" sz="2000" b="1" dirty="0">
                  <a:solidFill>
                    <a:srgbClr val="1D6BB5"/>
                  </a:solidFill>
                  <a:latin typeface="楷体" panose="02010609060101010101" pitchFamily="49" charset="-122"/>
                  <a:ea typeface="楷体" panose="02010609060101010101" pitchFamily="49" charset="-122"/>
                </a:rPr>
                <a:t>0</a:t>
              </a:r>
              <a:r>
                <a:rPr lang="zh-CN" altLang="en-US" sz="2000" b="1" dirty="0">
                  <a:solidFill>
                    <a:srgbClr val="1D6BB5"/>
                  </a:solidFill>
                  <a:latin typeface="楷体" panose="02010609060101010101" pitchFamily="49" charset="-122"/>
                  <a:ea typeface="楷体" panose="02010609060101010101" pitchFamily="49" charset="-122"/>
                </a:rPr>
                <a:t>”客户端</a:t>
              </a:r>
            </a:p>
          </p:txBody>
        </p:sp>
      </p:grpSp>
      <p:grpSp>
        <p:nvGrpSpPr>
          <p:cNvPr id="15" name="组合 14">
            <a:extLst>
              <a:ext uri="{FF2B5EF4-FFF2-40B4-BE49-F238E27FC236}">
                <a16:creationId xmlns:a16="http://schemas.microsoft.com/office/drawing/2014/main" id="{DDD2563E-554A-4425-A22A-10509DBDBCF8}"/>
              </a:ext>
            </a:extLst>
          </p:cNvPr>
          <p:cNvGrpSpPr/>
          <p:nvPr/>
        </p:nvGrpSpPr>
        <p:grpSpPr>
          <a:xfrm>
            <a:off x="6143032" y="1835259"/>
            <a:ext cx="2330794" cy="2709036"/>
            <a:chOff x="4866682" y="1911459"/>
            <a:chExt cx="2330794" cy="2709036"/>
          </a:xfrm>
        </p:grpSpPr>
        <p:pic>
          <p:nvPicPr>
            <p:cNvPr id="16" name="图片 15">
              <a:extLst>
                <a:ext uri="{FF2B5EF4-FFF2-40B4-BE49-F238E27FC236}">
                  <a16:creationId xmlns:a16="http://schemas.microsoft.com/office/drawing/2014/main" id="{D3631E75-5E19-4E71-A787-C73A9E3EF0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434" y="1911459"/>
              <a:ext cx="838202" cy="838202"/>
            </a:xfrm>
            <a:prstGeom prst="rect">
              <a:avLst/>
            </a:prstGeom>
          </p:spPr>
        </p:pic>
        <p:sp>
          <p:nvSpPr>
            <p:cNvPr id="17" name="矩形 16">
              <a:extLst>
                <a:ext uri="{FF2B5EF4-FFF2-40B4-BE49-F238E27FC236}">
                  <a16:creationId xmlns:a16="http://schemas.microsoft.com/office/drawing/2014/main" id="{E1535AD5-DF73-4D06-95A4-489A100BB6CE}"/>
                </a:ext>
              </a:extLst>
            </p:cNvPr>
            <p:cNvSpPr/>
            <p:nvPr/>
          </p:nvSpPr>
          <p:spPr>
            <a:xfrm>
              <a:off x="4866682" y="3543277"/>
              <a:ext cx="2330794" cy="1077218"/>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多重保障数据安全：</a:t>
              </a:r>
              <a:endParaRPr lang="en-US" altLang="zh-CN" sz="1600" dirty="0">
                <a:latin typeface="楷体" panose="02010609060101010101" pitchFamily="49" charset="-122"/>
                <a:ea typeface="楷体" panose="02010609060101010101" pitchFamily="49" charset="-122"/>
              </a:endParaRPr>
            </a:p>
            <a:p>
              <a:r>
                <a:rPr lang="zh-CN" altLang="en-US" sz="1600" dirty="0">
                  <a:latin typeface="楷体" panose="02010609060101010101" pitchFamily="49" charset="-122"/>
                  <a:ea typeface="楷体" panose="02010609060101010101" pitchFamily="49" charset="-122"/>
                </a:rPr>
                <a:t>私有云部署；模型加密；无需上传源模型；数据传输采用加密通道传输。</a:t>
              </a:r>
              <a:endParaRPr lang="en-US" altLang="zh-CN" sz="1600" dirty="0">
                <a:latin typeface="楷体" panose="02010609060101010101" pitchFamily="49" charset="-122"/>
                <a:ea typeface="楷体" panose="02010609060101010101" pitchFamily="49" charset="-122"/>
              </a:endParaRPr>
            </a:p>
          </p:txBody>
        </p:sp>
        <p:sp>
          <p:nvSpPr>
            <p:cNvPr id="18" name="矩形 17">
              <a:extLst>
                <a:ext uri="{FF2B5EF4-FFF2-40B4-BE49-F238E27FC236}">
                  <a16:creationId xmlns:a16="http://schemas.microsoft.com/office/drawing/2014/main" id="{C5EBD8F5-40E2-4B7C-8368-77F9D2C34A0F}"/>
                </a:ext>
              </a:extLst>
            </p:cNvPr>
            <p:cNvSpPr/>
            <p:nvPr/>
          </p:nvSpPr>
          <p:spPr>
            <a:xfrm>
              <a:off x="5385348" y="3029795"/>
              <a:ext cx="1217000" cy="400110"/>
            </a:xfrm>
            <a:prstGeom prst="rect">
              <a:avLst/>
            </a:prstGeom>
          </p:spPr>
          <p:txBody>
            <a:bodyPr wrap="none">
              <a:spAutoFit/>
            </a:bodyPr>
            <a:lstStyle/>
            <a:p>
              <a:r>
                <a:rPr lang="zh-CN" altLang="en-US" sz="2000" b="1" dirty="0">
                  <a:solidFill>
                    <a:srgbClr val="1D6BB5"/>
                  </a:solidFill>
                  <a:latin typeface="楷体" panose="02010609060101010101" pitchFamily="49" charset="-122"/>
                  <a:ea typeface="楷体" panose="02010609060101010101" pitchFamily="49" charset="-122"/>
                </a:rPr>
                <a:t>数据安全</a:t>
              </a:r>
            </a:p>
          </p:txBody>
        </p:sp>
      </p:grpSp>
      <p:grpSp>
        <p:nvGrpSpPr>
          <p:cNvPr id="19" name="组合 18">
            <a:extLst>
              <a:ext uri="{FF2B5EF4-FFF2-40B4-BE49-F238E27FC236}">
                <a16:creationId xmlns:a16="http://schemas.microsoft.com/office/drawing/2014/main" id="{6727FAC4-25C0-4189-97BB-C6FDD118D3B7}"/>
              </a:ext>
            </a:extLst>
          </p:cNvPr>
          <p:cNvGrpSpPr/>
          <p:nvPr/>
        </p:nvGrpSpPr>
        <p:grpSpPr>
          <a:xfrm>
            <a:off x="8457446" y="1835259"/>
            <a:ext cx="2261638" cy="2709036"/>
            <a:chOff x="7181096" y="1911459"/>
            <a:chExt cx="2261638" cy="2709036"/>
          </a:xfrm>
        </p:grpSpPr>
        <p:pic>
          <p:nvPicPr>
            <p:cNvPr id="20" name="图片 19">
              <a:extLst>
                <a:ext uri="{FF2B5EF4-FFF2-40B4-BE49-F238E27FC236}">
                  <a16:creationId xmlns:a16="http://schemas.microsoft.com/office/drawing/2014/main" id="{C51034B4-C9E3-4145-832F-37062CBC9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2191" y="1911459"/>
              <a:ext cx="838202" cy="838202"/>
            </a:xfrm>
            <a:prstGeom prst="rect">
              <a:avLst/>
            </a:prstGeom>
          </p:spPr>
        </p:pic>
        <p:sp>
          <p:nvSpPr>
            <p:cNvPr id="21" name="矩形 20">
              <a:extLst>
                <a:ext uri="{FF2B5EF4-FFF2-40B4-BE49-F238E27FC236}">
                  <a16:creationId xmlns:a16="http://schemas.microsoft.com/office/drawing/2014/main" id="{CC902D12-A305-43BC-9D1D-B0C15024D0E3}"/>
                </a:ext>
              </a:extLst>
            </p:cNvPr>
            <p:cNvSpPr/>
            <p:nvPr/>
          </p:nvSpPr>
          <p:spPr>
            <a:xfrm>
              <a:off x="7181096" y="3543277"/>
              <a:ext cx="2261638" cy="1077218"/>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完整的二次开发体系，丰富的前端和数据端开发接口，方便与现有业务系统对接。</a:t>
              </a:r>
              <a:endParaRPr lang="en-US" altLang="zh-CN" sz="1600" dirty="0">
                <a:latin typeface="楷体" panose="02010609060101010101" pitchFamily="49" charset="-122"/>
                <a:ea typeface="楷体" panose="02010609060101010101" pitchFamily="49" charset="-122"/>
              </a:endParaRPr>
            </a:p>
          </p:txBody>
        </p:sp>
        <p:sp>
          <p:nvSpPr>
            <p:cNvPr id="22" name="矩形 21">
              <a:extLst>
                <a:ext uri="{FF2B5EF4-FFF2-40B4-BE49-F238E27FC236}">
                  <a16:creationId xmlns:a16="http://schemas.microsoft.com/office/drawing/2014/main" id="{9E893E95-742F-4CFD-9B09-47B177929A42}"/>
                </a:ext>
              </a:extLst>
            </p:cNvPr>
            <p:cNvSpPr/>
            <p:nvPr/>
          </p:nvSpPr>
          <p:spPr>
            <a:xfrm>
              <a:off x="7677039" y="3029795"/>
              <a:ext cx="1217000" cy="400110"/>
            </a:xfrm>
            <a:prstGeom prst="rect">
              <a:avLst/>
            </a:prstGeom>
          </p:spPr>
          <p:txBody>
            <a:bodyPr wrap="none">
              <a:spAutoFit/>
            </a:bodyPr>
            <a:lstStyle/>
            <a:p>
              <a:r>
                <a:rPr lang="zh-CN" altLang="en-US" sz="2000" b="1" dirty="0">
                  <a:solidFill>
                    <a:srgbClr val="1D6BB5"/>
                  </a:solidFill>
                  <a:latin typeface="楷体" panose="02010609060101010101" pitchFamily="49" charset="-122"/>
                  <a:ea typeface="楷体" panose="02010609060101010101" pitchFamily="49" charset="-122"/>
                </a:rPr>
                <a:t>开放接口</a:t>
              </a:r>
            </a:p>
          </p:txBody>
        </p:sp>
      </p:grpSp>
      <p:sp>
        <p:nvSpPr>
          <p:cNvPr id="23" name="文本框 22">
            <a:extLst>
              <a:ext uri="{FF2B5EF4-FFF2-40B4-BE49-F238E27FC236}">
                <a16:creationId xmlns:a16="http://schemas.microsoft.com/office/drawing/2014/main" id="{E7817494-92E9-4F86-AD4F-FDD885396BF7}"/>
              </a:ext>
            </a:extLst>
          </p:cNvPr>
          <p:cNvSpPr txBox="1"/>
          <p:nvPr/>
        </p:nvSpPr>
        <p:spPr>
          <a:xfrm>
            <a:off x="10913366" y="2953595"/>
            <a:ext cx="184731" cy="400110"/>
          </a:xfrm>
          <a:prstGeom prst="rect">
            <a:avLst/>
          </a:prstGeom>
        </p:spPr>
        <p:txBody>
          <a:bodyPr wrap="none">
            <a:spAutoFit/>
          </a:bodyPr>
          <a:lstStyle>
            <a:defPPr>
              <a:defRPr lang="zh-CN"/>
            </a:defPPr>
            <a:lvl1pPr>
              <a:defRPr sz="2000" b="1">
                <a:solidFill>
                  <a:srgbClr val="1D6BB5"/>
                </a:solidFill>
                <a:latin typeface="楷体" panose="02010609060101010101" pitchFamily="49" charset="-122"/>
                <a:ea typeface="楷体" panose="02010609060101010101" pitchFamily="49" charset="-122"/>
              </a:defRPr>
            </a:lvl1pPr>
          </a:lstStyle>
          <a:p>
            <a:endParaRPr lang="zh-CN" altLang="en-US" dirty="0"/>
          </a:p>
        </p:txBody>
      </p:sp>
      <p:cxnSp>
        <p:nvCxnSpPr>
          <p:cNvPr id="24" name="直接连接符 23">
            <a:extLst>
              <a:ext uri="{FF2B5EF4-FFF2-40B4-BE49-F238E27FC236}">
                <a16:creationId xmlns:a16="http://schemas.microsoft.com/office/drawing/2014/main" id="{E3E23E10-C850-49E4-ACDB-11665D572C8F}"/>
              </a:ext>
            </a:extLst>
          </p:cNvPr>
          <p:cNvCxnSpPr>
            <a:cxnSpLocks/>
          </p:cNvCxnSpPr>
          <p:nvPr/>
        </p:nvCxnSpPr>
        <p:spPr>
          <a:xfrm>
            <a:off x="3873896" y="3467078"/>
            <a:ext cx="0" cy="1424451"/>
          </a:xfrm>
          <a:prstGeom prst="line">
            <a:avLst/>
          </a:prstGeom>
          <a:ln>
            <a:solidFill>
              <a:srgbClr val="515151"/>
            </a:solidFill>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2C326EF-5BCD-4DA2-92DB-F84DF6734913}"/>
              </a:ext>
            </a:extLst>
          </p:cNvPr>
          <p:cNvCxnSpPr>
            <a:cxnSpLocks/>
          </p:cNvCxnSpPr>
          <p:nvPr/>
        </p:nvCxnSpPr>
        <p:spPr>
          <a:xfrm>
            <a:off x="6133534" y="3467078"/>
            <a:ext cx="0" cy="1436810"/>
          </a:xfrm>
          <a:prstGeom prst="line">
            <a:avLst/>
          </a:prstGeom>
          <a:ln>
            <a:solidFill>
              <a:srgbClr val="51515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FD34E6A-3F8B-41E3-80F5-FB11D28F4D25}"/>
              </a:ext>
            </a:extLst>
          </p:cNvPr>
          <p:cNvCxnSpPr>
            <a:cxnSpLocks/>
          </p:cNvCxnSpPr>
          <p:nvPr/>
        </p:nvCxnSpPr>
        <p:spPr>
          <a:xfrm>
            <a:off x="8435748" y="3467078"/>
            <a:ext cx="0" cy="1436810"/>
          </a:xfrm>
          <a:prstGeom prst="line">
            <a:avLst/>
          </a:prstGeom>
          <a:ln>
            <a:solidFill>
              <a:srgbClr val="515151"/>
            </a:solidFill>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D7655E3-5404-4267-9F6B-9CC8AF92A0E7}"/>
              </a:ext>
            </a:extLst>
          </p:cNvPr>
          <p:cNvCxnSpPr>
            <a:cxnSpLocks/>
          </p:cNvCxnSpPr>
          <p:nvPr/>
        </p:nvCxnSpPr>
        <p:spPr>
          <a:xfrm>
            <a:off x="10732917" y="3467078"/>
            <a:ext cx="0" cy="1436810"/>
          </a:xfrm>
          <a:prstGeom prst="line">
            <a:avLst/>
          </a:prstGeom>
          <a:ln>
            <a:solidFill>
              <a:srgbClr val="51515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370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2"/>
          <a:stretch>
            <a:fillRect/>
          </a:stretch>
        </p:blipFill>
        <p:spPr>
          <a:xfrm>
            <a:off x="473539" y="2757879"/>
            <a:ext cx="1228725" cy="1619250"/>
          </a:xfrm>
          <a:prstGeom prst="rect">
            <a:avLst/>
          </a:prstGeom>
        </p:spPr>
      </p:pic>
      <p:grpSp>
        <p:nvGrpSpPr>
          <p:cNvPr id="8" name="işḷiḍè">
            <a:extLst>
              <a:ext uri="{FF2B5EF4-FFF2-40B4-BE49-F238E27FC236}">
                <a16:creationId xmlns:a16="http://schemas.microsoft.com/office/drawing/2014/main" id="{E2F6618C-ACA9-4851-9AD3-DE3154422A66}"/>
              </a:ext>
            </a:extLst>
          </p:cNvPr>
          <p:cNvGrpSpPr/>
          <p:nvPr/>
        </p:nvGrpSpPr>
        <p:grpSpPr>
          <a:xfrm>
            <a:off x="6060000" y="2290885"/>
            <a:ext cx="2082799" cy="841829"/>
            <a:chOff x="1214272" y="3004168"/>
            <a:chExt cx="2082799" cy="841829"/>
          </a:xfrm>
        </p:grpSpPr>
        <p:sp>
          <p:nvSpPr>
            <p:cNvPr id="9" name="íšlíḓé">
              <a:extLst>
                <a:ext uri="{FF2B5EF4-FFF2-40B4-BE49-F238E27FC236}">
                  <a16:creationId xmlns:a16="http://schemas.microsoft.com/office/drawing/2014/main" id="{B016FBD5-F8F6-4633-8628-23968D4D6BAC}"/>
                </a:ext>
              </a:extLst>
            </p:cNvPr>
            <p:cNvSpPr/>
            <p:nvPr/>
          </p:nvSpPr>
          <p:spPr>
            <a:xfrm>
              <a:off x="1214272" y="3004168"/>
              <a:ext cx="2082799" cy="84182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0" name="iṡḷiḋê">
              <a:extLst>
                <a:ext uri="{FF2B5EF4-FFF2-40B4-BE49-F238E27FC236}">
                  <a16:creationId xmlns:a16="http://schemas.microsoft.com/office/drawing/2014/main" id="{7B4A9029-0F83-4FD5-8CF1-6C58CE347149}"/>
                </a:ext>
              </a:extLst>
            </p:cNvPr>
            <p:cNvSpPr txBox="1"/>
            <p:nvPr/>
          </p:nvSpPr>
          <p:spPr>
            <a:xfrm>
              <a:off x="1274354" y="3134945"/>
              <a:ext cx="1338828" cy="393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dirty="0">
                  <a:solidFill>
                    <a:schemeClr val="accent1"/>
                  </a:solidFill>
                </a:rPr>
                <a:t>私有化部署</a:t>
              </a:r>
              <a:endParaRPr lang="en-US" altLang="zh-CN" dirty="0">
                <a:solidFill>
                  <a:schemeClr val="accent1"/>
                </a:solidFill>
              </a:endParaRPr>
            </a:p>
          </p:txBody>
        </p:sp>
        <p:sp>
          <p:nvSpPr>
            <p:cNvPr id="11" name="ïṩḻîdè">
              <a:extLst>
                <a:ext uri="{FF2B5EF4-FFF2-40B4-BE49-F238E27FC236}">
                  <a16:creationId xmlns:a16="http://schemas.microsoft.com/office/drawing/2014/main" id="{F93F55A8-39FE-45A1-BA17-BE650BA9A10B}"/>
                </a:ext>
              </a:extLst>
            </p:cNvPr>
            <p:cNvSpPr/>
            <p:nvPr/>
          </p:nvSpPr>
          <p:spPr bwMode="auto">
            <a:xfrm>
              <a:off x="2673264" y="3206738"/>
              <a:ext cx="264316" cy="321776"/>
            </a:xfrm>
            <a:custGeom>
              <a:avLst/>
              <a:gdLst>
                <a:gd name="connsiteX0" fmla="*/ 171450 w 438150"/>
                <a:gd name="connsiteY0" fmla="*/ 219075 h 533400"/>
                <a:gd name="connsiteX1" fmla="*/ 171450 w 438150"/>
                <a:gd name="connsiteY1" fmla="*/ 295275 h 533400"/>
                <a:gd name="connsiteX2" fmla="*/ 247650 w 438150"/>
                <a:gd name="connsiteY2" fmla="*/ 295275 h 533400"/>
                <a:gd name="connsiteX3" fmla="*/ 285750 w 438150"/>
                <a:gd name="connsiteY3" fmla="*/ 257175 h 533400"/>
                <a:gd name="connsiteX4" fmla="*/ 247650 w 438150"/>
                <a:gd name="connsiteY4" fmla="*/ 219075 h 533400"/>
                <a:gd name="connsiteX5" fmla="*/ 152400 w 438150"/>
                <a:gd name="connsiteY5" fmla="*/ 200025 h 533400"/>
                <a:gd name="connsiteX6" fmla="*/ 247650 w 438150"/>
                <a:gd name="connsiteY6" fmla="*/ 200025 h 533400"/>
                <a:gd name="connsiteX7" fmla="*/ 304800 w 438150"/>
                <a:gd name="connsiteY7" fmla="*/ 257175 h 533400"/>
                <a:gd name="connsiteX8" fmla="*/ 247650 w 438150"/>
                <a:gd name="connsiteY8" fmla="*/ 314325 h 533400"/>
                <a:gd name="connsiteX9" fmla="*/ 171450 w 438150"/>
                <a:gd name="connsiteY9" fmla="*/ 314325 h 533400"/>
                <a:gd name="connsiteX10" fmla="*/ 171450 w 438150"/>
                <a:gd name="connsiteY10" fmla="*/ 409575 h 533400"/>
                <a:gd name="connsiteX11" fmla="*/ 152400 w 438150"/>
                <a:gd name="connsiteY11" fmla="*/ 409575 h 533400"/>
                <a:gd name="connsiteX12" fmla="*/ 304800 w 438150"/>
                <a:gd name="connsiteY12" fmla="*/ 32480 h 533400"/>
                <a:gd name="connsiteX13" fmla="*/ 304800 w 438150"/>
                <a:gd name="connsiteY13" fmla="*/ 133350 h 533400"/>
                <a:gd name="connsiteX14" fmla="*/ 405574 w 438150"/>
                <a:gd name="connsiteY14" fmla="*/ 133350 h 533400"/>
                <a:gd name="connsiteX15" fmla="*/ 19050 w 438150"/>
                <a:gd name="connsiteY15" fmla="*/ 19050 h 533400"/>
                <a:gd name="connsiteX16" fmla="*/ 19050 w 438150"/>
                <a:gd name="connsiteY16" fmla="*/ 514350 h 533400"/>
                <a:gd name="connsiteX17" fmla="*/ 419100 w 438150"/>
                <a:gd name="connsiteY17" fmla="*/ 514350 h 533400"/>
                <a:gd name="connsiteX18" fmla="*/ 419100 w 438150"/>
                <a:gd name="connsiteY18" fmla="*/ 152400 h 533400"/>
                <a:gd name="connsiteX19" fmla="*/ 285750 w 438150"/>
                <a:gd name="connsiteY19" fmla="*/ 152400 h 533400"/>
                <a:gd name="connsiteX20" fmla="*/ 285750 w 438150"/>
                <a:gd name="connsiteY20" fmla="*/ 19050 h 533400"/>
                <a:gd name="connsiteX21" fmla="*/ 0 w 438150"/>
                <a:gd name="connsiteY21" fmla="*/ 0 h 533400"/>
                <a:gd name="connsiteX22" fmla="*/ 299180 w 438150"/>
                <a:gd name="connsiteY22" fmla="*/ 0 h 533400"/>
                <a:gd name="connsiteX23" fmla="*/ 438150 w 438150"/>
                <a:gd name="connsiteY23" fmla="*/ 138970 h 533400"/>
                <a:gd name="connsiteX24" fmla="*/ 438150 w 438150"/>
                <a:gd name="connsiteY24" fmla="*/ 533400 h 533400"/>
                <a:gd name="connsiteX25" fmla="*/ 0 w 438150"/>
                <a:gd name="connsiteY2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8150" h="533400">
                  <a:moveTo>
                    <a:pt x="171450" y="219075"/>
                  </a:moveTo>
                  <a:lnTo>
                    <a:pt x="171450" y="295275"/>
                  </a:lnTo>
                  <a:lnTo>
                    <a:pt x="247650" y="295275"/>
                  </a:lnTo>
                  <a:cubicBezTo>
                    <a:pt x="268700" y="295275"/>
                    <a:pt x="285750" y="278225"/>
                    <a:pt x="285750" y="257175"/>
                  </a:cubicBezTo>
                  <a:cubicBezTo>
                    <a:pt x="285750" y="236125"/>
                    <a:pt x="268700" y="219075"/>
                    <a:pt x="247650" y="219075"/>
                  </a:cubicBezTo>
                  <a:close/>
                  <a:moveTo>
                    <a:pt x="152400" y="200025"/>
                  </a:moveTo>
                  <a:lnTo>
                    <a:pt x="247650" y="200025"/>
                  </a:lnTo>
                  <a:cubicBezTo>
                    <a:pt x="279178" y="200025"/>
                    <a:pt x="304800" y="225647"/>
                    <a:pt x="304800" y="257175"/>
                  </a:cubicBezTo>
                  <a:cubicBezTo>
                    <a:pt x="304800" y="288703"/>
                    <a:pt x="279178" y="314325"/>
                    <a:pt x="247650" y="314325"/>
                  </a:cubicBezTo>
                  <a:lnTo>
                    <a:pt x="171450" y="314325"/>
                  </a:lnTo>
                  <a:lnTo>
                    <a:pt x="171450" y="409575"/>
                  </a:lnTo>
                  <a:lnTo>
                    <a:pt x="152400" y="409575"/>
                  </a:lnTo>
                  <a:close/>
                  <a:moveTo>
                    <a:pt x="304800" y="32480"/>
                  </a:moveTo>
                  <a:lnTo>
                    <a:pt x="304800" y="133350"/>
                  </a:lnTo>
                  <a:lnTo>
                    <a:pt x="405574" y="133350"/>
                  </a:lnTo>
                  <a:close/>
                  <a:moveTo>
                    <a:pt x="19050" y="19050"/>
                  </a:moveTo>
                  <a:lnTo>
                    <a:pt x="19050" y="514350"/>
                  </a:lnTo>
                  <a:lnTo>
                    <a:pt x="419100" y="514350"/>
                  </a:lnTo>
                  <a:lnTo>
                    <a:pt x="419100" y="152400"/>
                  </a:lnTo>
                  <a:lnTo>
                    <a:pt x="285750" y="152400"/>
                  </a:lnTo>
                  <a:lnTo>
                    <a:pt x="285750" y="19050"/>
                  </a:lnTo>
                  <a:close/>
                  <a:moveTo>
                    <a:pt x="0" y="0"/>
                  </a:moveTo>
                  <a:lnTo>
                    <a:pt x="299180" y="0"/>
                  </a:lnTo>
                  <a:lnTo>
                    <a:pt x="438150" y="138970"/>
                  </a:lnTo>
                  <a:lnTo>
                    <a:pt x="438150" y="533400"/>
                  </a:lnTo>
                  <a:lnTo>
                    <a:pt x="0" y="533400"/>
                  </a:lnTo>
                  <a:close/>
                </a:path>
              </a:pathLst>
            </a:custGeom>
            <a:solidFill>
              <a:schemeClr val="accent1"/>
            </a:solidFill>
            <a:ln w="3175">
              <a:solidFill>
                <a:schemeClr val="accent1"/>
              </a:solidFill>
            </a:ln>
          </p:spPr>
          <p:txBody>
            <a:bodyPr/>
            <a:lstStyle/>
            <a:p>
              <a:endParaRPr lang="zh-CN" altLang="en-US"/>
            </a:p>
          </p:txBody>
        </p:sp>
      </p:grpSp>
      <p:grpSp>
        <p:nvGrpSpPr>
          <p:cNvPr id="12" name="işḷiḍè">
            <a:extLst>
              <a:ext uri="{FF2B5EF4-FFF2-40B4-BE49-F238E27FC236}">
                <a16:creationId xmlns:a16="http://schemas.microsoft.com/office/drawing/2014/main" id="{E2F6618C-ACA9-4851-9AD3-DE3154422A66}"/>
              </a:ext>
            </a:extLst>
          </p:cNvPr>
          <p:cNvGrpSpPr/>
          <p:nvPr/>
        </p:nvGrpSpPr>
        <p:grpSpPr>
          <a:xfrm>
            <a:off x="6060000" y="3582203"/>
            <a:ext cx="2082799" cy="841829"/>
            <a:chOff x="1214272" y="3004168"/>
            <a:chExt cx="2082799" cy="841829"/>
          </a:xfrm>
        </p:grpSpPr>
        <p:sp>
          <p:nvSpPr>
            <p:cNvPr id="13" name="íšlíḓé">
              <a:extLst>
                <a:ext uri="{FF2B5EF4-FFF2-40B4-BE49-F238E27FC236}">
                  <a16:creationId xmlns:a16="http://schemas.microsoft.com/office/drawing/2014/main" id="{B016FBD5-F8F6-4633-8628-23968D4D6BAC}"/>
                </a:ext>
              </a:extLst>
            </p:cNvPr>
            <p:cNvSpPr/>
            <p:nvPr/>
          </p:nvSpPr>
          <p:spPr>
            <a:xfrm>
              <a:off x="1214272" y="3004168"/>
              <a:ext cx="2082799" cy="841829"/>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4" name="iṡḷiḋê">
              <a:extLst>
                <a:ext uri="{FF2B5EF4-FFF2-40B4-BE49-F238E27FC236}">
                  <a16:creationId xmlns:a16="http://schemas.microsoft.com/office/drawing/2014/main" id="{7B4A9029-0F83-4FD5-8CF1-6C58CE347149}"/>
                </a:ext>
              </a:extLst>
            </p:cNvPr>
            <p:cNvSpPr txBox="1"/>
            <p:nvPr/>
          </p:nvSpPr>
          <p:spPr>
            <a:xfrm>
              <a:off x="1274354" y="3134945"/>
              <a:ext cx="1338828" cy="4247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dirty="0">
                  <a:solidFill>
                    <a:schemeClr val="accent1"/>
                  </a:solidFill>
                </a:rPr>
                <a:t>公有云部署</a:t>
              </a:r>
              <a:endParaRPr lang="en-US" altLang="zh-CN" dirty="0">
                <a:solidFill>
                  <a:schemeClr val="accent1"/>
                </a:solidFill>
              </a:endParaRPr>
            </a:p>
          </p:txBody>
        </p:sp>
        <p:sp>
          <p:nvSpPr>
            <p:cNvPr id="15" name="ïṩḻîdè">
              <a:extLst>
                <a:ext uri="{FF2B5EF4-FFF2-40B4-BE49-F238E27FC236}">
                  <a16:creationId xmlns:a16="http://schemas.microsoft.com/office/drawing/2014/main" id="{F93F55A8-39FE-45A1-BA17-BE650BA9A10B}"/>
                </a:ext>
              </a:extLst>
            </p:cNvPr>
            <p:cNvSpPr/>
            <p:nvPr/>
          </p:nvSpPr>
          <p:spPr bwMode="auto">
            <a:xfrm>
              <a:off x="2673264" y="3206738"/>
              <a:ext cx="264316" cy="321776"/>
            </a:xfrm>
            <a:custGeom>
              <a:avLst/>
              <a:gdLst>
                <a:gd name="connsiteX0" fmla="*/ 171450 w 438150"/>
                <a:gd name="connsiteY0" fmla="*/ 219075 h 533400"/>
                <a:gd name="connsiteX1" fmla="*/ 171450 w 438150"/>
                <a:gd name="connsiteY1" fmla="*/ 295275 h 533400"/>
                <a:gd name="connsiteX2" fmla="*/ 247650 w 438150"/>
                <a:gd name="connsiteY2" fmla="*/ 295275 h 533400"/>
                <a:gd name="connsiteX3" fmla="*/ 285750 w 438150"/>
                <a:gd name="connsiteY3" fmla="*/ 257175 h 533400"/>
                <a:gd name="connsiteX4" fmla="*/ 247650 w 438150"/>
                <a:gd name="connsiteY4" fmla="*/ 219075 h 533400"/>
                <a:gd name="connsiteX5" fmla="*/ 152400 w 438150"/>
                <a:gd name="connsiteY5" fmla="*/ 200025 h 533400"/>
                <a:gd name="connsiteX6" fmla="*/ 247650 w 438150"/>
                <a:gd name="connsiteY6" fmla="*/ 200025 h 533400"/>
                <a:gd name="connsiteX7" fmla="*/ 304800 w 438150"/>
                <a:gd name="connsiteY7" fmla="*/ 257175 h 533400"/>
                <a:gd name="connsiteX8" fmla="*/ 247650 w 438150"/>
                <a:gd name="connsiteY8" fmla="*/ 314325 h 533400"/>
                <a:gd name="connsiteX9" fmla="*/ 171450 w 438150"/>
                <a:gd name="connsiteY9" fmla="*/ 314325 h 533400"/>
                <a:gd name="connsiteX10" fmla="*/ 171450 w 438150"/>
                <a:gd name="connsiteY10" fmla="*/ 409575 h 533400"/>
                <a:gd name="connsiteX11" fmla="*/ 152400 w 438150"/>
                <a:gd name="connsiteY11" fmla="*/ 409575 h 533400"/>
                <a:gd name="connsiteX12" fmla="*/ 304800 w 438150"/>
                <a:gd name="connsiteY12" fmla="*/ 32480 h 533400"/>
                <a:gd name="connsiteX13" fmla="*/ 304800 w 438150"/>
                <a:gd name="connsiteY13" fmla="*/ 133350 h 533400"/>
                <a:gd name="connsiteX14" fmla="*/ 405574 w 438150"/>
                <a:gd name="connsiteY14" fmla="*/ 133350 h 533400"/>
                <a:gd name="connsiteX15" fmla="*/ 19050 w 438150"/>
                <a:gd name="connsiteY15" fmla="*/ 19050 h 533400"/>
                <a:gd name="connsiteX16" fmla="*/ 19050 w 438150"/>
                <a:gd name="connsiteY16" fmla="*/ 514350 h 533400"/>
                <a:gd name="connsiteX17" fmla="*/ 419100 w 438150"/>
                <a:gd name="connsiteY17" fmla="*/ 514350 h 533400"/>
                <a:gd name="connsiteX18" fmla="*/ 419100 w 438150"/>
                <a:gd name="connsiteY18" fmla="*/ 152400 h 533400"/>
                <a:gd name="connsiteX19" fmla="*/ 285750 w 438150"/>
                <a:gd name="connsiteY19" fmla="*/ 152400 h 533400"/>
                <a:gd name="connsiteX20" fmla="*/ 285750 w 438150"/>
                <a:gd name="connsiteY20" fmla="*/ 19050 h 533400"/>
                <a:gd name="connsiteX21" fmla="*/ 0 w 438150"/>
                <a:gd name="connsiteY21" fmla="*/ 0 h 533400"/>
                <a:gd name="connsiteX22" fmla="*/ 299180 w 438150"/>
                <a:gd name="connsiteY22" fmla="*/ 0 h 533400"/>
                <a:gd name="connsiteX23" fmla="*/ 438150 w 438150"/>
                <a:gd name="connsiteY23" fmla="*/ 138970 h 533400"/>
                <a:gd name="connsiteX24" fmla="*/ 438150 w 438150"/>
                <a:gd name="connsiteY24" fmla="*/ 533400 h 533400"/>
                <a:gd name="connsiteX25" fmla="*/ 0 w 438150"/>
                <a:gd name="connsiteY2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8150" h="533400">
                  <a:moveTo>
                    <a:pt x="171450" y="219075"/>
                  </a:moveTo>
                  <a:lnTo>
                    <a:pt x="171450" y="295275"/>
                  </a:lnTo>
                  <a:lnTo>
                    <a:pt x="247650" y="295275"/>
                  </a:lnTo>
                  <a:cubicBezTo>
                    <a:pt x="268700" y="295275"/>
                    <a:pt x="285750" y="278225"/>
                    <a:pt x="285750" y="257175"/>
                  </a:cubicBezTo>
                  <a:cubicBezTo>
                    <a:pt x="285750" y="236125"/>
                    <a:pt x="268700" y="219075"/>
                    <a:pt x="247650" y="219075"/>
                  </a:cubicBezTo>
                  <a:close/>
                  <a:moveTo>
                    <a:pt x="152400" y="200025"/>
                  </a:moveTo>
                  <a:lnTo>
                    <a:pt x="247650" y="200025"/>
                  </a:lnTo>
                  <a:cubicBezTo>
                    <a:pt x="279178" y="200025"/>
                    <a:pt x="304800" y="225647"/>
                    <a:pt x="304800" y="257175"/>
                  </a:cubicBezTo>
                  <a:cubicBezTo>
                    <a:pt x="304800" y="288703"/>
                    <a:pt x="279178" y="314325"/>
                    <a:pt x="247650" y="314325"/>
                  </a:cubicBezTo>
                  <a:lnTo>
                    <a:pt x="171450" y="314325"/>
                  </a:lnTo>
                  <a:lnTo>
                    <a:pt x="171450" y="409575"/>
                  </a:lnTo>
                  <a:lnTo>
                    <a:pt x="152400" y="409575"/>
                  </a:lnTo>
                  <a:close/>
                  <a:moveTo>
                    <a:pt x="304800" y="32480"/>
                  </a:moveTo>
                  <a:lnTo>
                    <a:pt x="304800" y="133350"/>
                  </a:lnTo>
                  <a:lnTo>
                    <a:pt x="405574" y="133350"/>
                  </a:lnTo>
                  <a:close/>
                  <a:moveTo>
                    <a:pt x="19050" y="19050"/>
                  </a:moveTo>
                  <a:lnTo>
                    <a:pt x="19050" y="514350"/>
                  </a:lnTo>
                  <a:lnTo>
                    <a:pt x="419100" y="514350"/>
                  </a:lnTo>
                  <a:lnTo>
                    <a:pt x="419100" y="152400"/>
                  </a:lnTo>
                  <a:lnTo>
                    <a:pt x="285750" y="152400"/>
                  </a:lnTo>
                  <a:lnTo>
                    <a:pt x="285750" y="19050"/>
                  </a:lnTo>
                  <a:close/>
                  <a:moveTo>
                    <a:pt x="0" y="0"/>
                  </a:moveTo>
                  <a:lnTo>
                    <a:pt x="299180" y="0"/>
                  </a:lnTo>
                  <a:lnTo>
                    <a:pt x="438150" y="138970"/>
                  </a:lnTo>
                  <a:lnTo>
                    <a:pt x="438150" y="533400"/>
                  </a:lnTo>
                  <a:lnTo>
                    <a:pt x="0" y="533400"/>
                  </a:lnTo>
                  <a:close/>
                </a:path>
              </a:pathLst>
            </a:custGeom>
            <a:solidFill>
              <a:schemeClr val="accent1"/>
            </a:solidFill>
            <a:ln w="3175">
              <a:solidFill>
                <a:schemeClr val="accent1"/>
              </a:solidFill>
            </a:ln>
          </p:spPr>
          <p:txBody>
            <a:bodyPr/>
            <a:lstStyle/>
            <a:p>
              <a:endParaRPr lang="zh-CN" altLang="en-US"/>
            </a:p>
          </p:txBody>
        </p:sp>
      </p:grpSp>
      <p:sp>
        <p:nvSpPr>
          <p:cNvPr id="16" name="右箭头 15"/>
          <p:cNvSpPr/>
          <p:nvPr/>
        </p:nvSpPr>
        <p:spPr>
          <a:xfrm>
            <a:off x="1702264" y="3374311"/>
            <a:ext cx="649957" cy="92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12433" y="3005417"/>
            <a:ext cx="638175" cy="22326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t>上传</a:t>
            </a:r>
          </a:p>
        </p:txBody>
      </p:sp>
      <p:sp>
        <p:nvSpPr>
          <p:cNvPr id="18" name="矩形 17"/>
          <p:cNvSpPr/>
          <p:nvPr/>
        </p:nvSpPr>
        <p:spPr>
          <a:xfrm>
            <a:off x="1800446" y="3574252"/>
            <a:ext cx="638175" cy="22326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t>转换</a:t>
            </a:r>
          </a:p>
        </p:txBody>
      </p:sp>
      <p:grpSp>
        <p:nvGrpSpPr>
          <p:cNvPr id="19" name="组合 18"/>
          <p:cNvGrpSpPr/>
          <p:nvPr/>
        </p:nvGrpSpPr>
        <p:grpSpPr>
          <a:xfrm>
            <a:off x="2435640" y="1863223"/>
            <a:ext cx="2662513" cy="3114675"/>
            <a:chOff x="5544457" y="1752599"/>
            <a:chExt cx="2662513" cy="3114675"/>
          </a:xfrm>
        </p:grpSpPr>
        <p:sp>
          <p:nvSpPr>
            <p:cNvPr id="20" name="圆角矩形 19"/>
            <p:cNvSpPr/>
            <p:nvPr/>
          </p:nvSpPr>
          <p:spPr>
            <a:xfrm>
              <a:off x="5544457" y="1752599"/>
              <a:ext cx="2662513" cy="31146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1" name="矩形 20"/>
            <p:cNvSpPr/>
            <p:nvPr/>
          </p:nvSpPr>
          <p:spPr>
            <a:xfrm>
              <a:off x="5834743" y="2403530"/>
              <a:ext cx="2061028" cy="730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几何数据</a:t>
              </a:r>
            </a:p>
          </p:txBody>
        </p:sp>
        <p:sp>
          <p:nvSpPr>
            <p:cNvPr id="22" name="矩形 21"/>
            <p:cNvSpPr/>
            <p:nvPr/>
          </p:nvSpPr>
          <p:spPr>
            <a:xfrm>
              <a:off x="5834743" y="3489944"/>
              <a:ext cx="2061028" cy="730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BIM</a:t>
              </a:r>
              <a:r>
                <a:rPr lang="zh-CN" altLang="en-US" dirty="0"/>
                <a:t>结构化数据</a:t>
              </a:r>
            </a:p>
          </p:txBody>
        </p:sp>
        <p:sp>
          <p:nvSpPr>
            <p:cNvPr id="23" name="矩形 22"/>
            <p:cNvSpPr/>
            <p:nvPr/>
          </p:nvSpPr>
          <p:spPr>
            <a:xfrm>
              <a:off x="6224843" y="1966430"/>
              <a:ext cx="1274498" cy="21383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t>离线数据包</a:t>
              </a:r>
            </a:p>
          </p:txBody>
        </p:sp>
      </p:grpSp>
      <p:sp>
        <p:nvSpPr>
          <p:cNvPr id="24" name="右箭头 23"/>
          <p:cNvSpPr/>
          <p:nvPr/>
        </p:nvSpPr>
        <p:spPr>
          <a:xfrm>
            <a:off x="5178550" y="3386048"/>
            <a:ext cx="649957" cy="92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9216181" y="1494251"/>
            <a:ext cx="2511902" cy="4144578"/>
            <a:chOff x="8897637" y="1132930"/>
            <a:chExt cx="3149380" cy="5343368"/>
          </a:xfrm>
        </p:grpSpPr>
        <p:pic>
          <p:nvPicPr>
            <p:cNvPr id="26" name="图片 25"/>
            <p:cNvPicPr>
              <a:picLocks noChangeAspect="1"/>
            </p:cNvPicPr>
            <p:nvPr/>
          </p:nvPicPr>
          <p:blipFill>
            <a:blip r:embed="rId3"/>
            <a:stretch>
              <a:fillRect/>
            </a:stretch>
          </p:blipFill>
          <p:spPr>
            <a:xfrm>
              <a:off x="8907938" y="2964203"/>
              <a:ext cx="3139079" cy="1670354"/>
            </a:xfrm>
            <a:prstGeom prst="rect">
              <a:avLst/>
            </a:prstGeom>
          </p:spPr>
        </p:pic>
        <p:pic>
          <p:nvPicPr>
            <p:cNvPr id="27" name="图片 26"/>
            <p:cNvPicPr>
              <a:picLocks noChangeAspect="1"/>
            </p:cNvPicPr>
            <p:nvPr/>
          </p:nvPicPr>
          <p:blipFill>
            <a:blip r:embed="rId4"/>
            <a:stretch>
              <a:fillRect/>
            </a:stretch>
          </p:blipFill>
          <p:spPr>
            <a:xfrm>
              <a:off x="8897637" y="4795474"/>
              <a:ext cx="3140268" cy="1680824"/>
            </a:xfrm>
            <a:prstGeom prst="rect">
              <a:avLst/>
            </a:prstGeom>
          </p:spPr>
        </p:pic>
        <p:pic>
          <p:nvPicPr>
            <p:cNvPr id="28" name="图片 27"/>
            <p:cNvPicPr/>
            <p:nvPr/>
          </p:nvPicPr>
          <p:blipFill>
            <a:blip r:embed="rId5"/>
            <a:stretch>
              <a:fillRect/>
            </a:stretch>
          </p:blipFill>
          <p:spPr>
            <a:xfrm>
              <a:off x="8907939" y="1132930"/>
              <a:ext cx="3133400" cy="1666638"/>
            </a:xfrm>
            <a:prstGeom prst="rect">
              <a:avLst/>
            </a:prstGeom>
          </p:spPr>
        </p:pic>
        <p:sp>
          <p:nvSpPr>
            <p:cNvPr id="29" name="矩形 28"/>
            <p:cNvSpPr/>
            <p:nvPr/>
          </p:nvSpPr>
          <p:spPr>
            <a:xfrm>
              <a:off x="9523953" y="1740644"/>
              <a:ext cx="1901372" cy="427662"/>
            </a:xfrm>
            <a:prstGeom prst="rect">
              <a:avLst/>
            </a:prstGeom>
            <a:solidFill>
              <a:srgbClr val="000000">
                <a:alpha val="67059"/>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运维平台</a:t>
              </a:r>
            </a:p>
          </p:txBody>
        </p:sp>
        <p:sp>
          <p:nvSpPr>
            <p:cNvPr id="30" name="矩形 29"/>
            <p:cNvSpPr/>
            <p:nvPr/>
          </p:nvSpPr>
          <p:spPr>
            <a:xfrm>
              <a:off x="9523953" y="3571916"/>
              <a:ext cx="1901372" cy="427662"/>
            </a:xfrm>
            <a:prstGeom prst="rect">
              <a:avLst/>
            </a:prstGeom>
            <a:solidFill>
              <a:srgbClr val="000000">
                <a:alpha val="67059"/>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施工管理</a:t>
              </a:r>
            </a:p>
          </p:txBody>
        </p:sp>
        <p:sp>
          <p:nvSpPr>
            <p:cNvPr id="31" name="矩形 30"/>
            <p:cNvSpPr/>
            <p:nvPr/>
          </p:nvSpPr>
          <p:spPr>
            <a:xfrm>
              <a:off x="9517085" y="5398307"/>
              <a:ext cx="1901372" cy="427662"/>
            </a:xfrm>
            <a:prstGeom prst="rect">
              <a:avLst/>
            </a:prstGeom>
            <a:solidFill>
              <a:srgbClr val="000000">
                <a:alpha val="67059"/>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协同平台</a:t>
              </a:r>
            </a:p>
          </p:txBody>
        </p:sp>
      </p:grpSp>
      <p:sp>
        <p:nvSpPr>
          <p:cNvPr id="32" name="矩形 31"/>
          <p:cNvSpPr/>
          <p:nvPr/>
        </p:nvSpPr>
        <p:spPr>
          <a:xfrm>
            <a:off x="9144001" y="5888633"/>
            <a:ext cx="2240280" cy="21383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bg1">
                    <a:lumMod val="65000"/>
                  </a:schemeClr>
                </a:solidFill>
              </a:rPr>
              <a:t>更多应用</a:t>
            </a:r>
            <a:r>
              <a:rPr lang="zh-CN" altLang="en-US" sz="1600" dirty="0">
                <a:solidFill>
                  <a:schemeClr val="bg1">
                    <a:lumMod val="65000"/>
                  </a:schemeClr>
                </a:solidFill>
              </a:rPr>
              <a:t>平台</a:t>
            </a:r>
            <a:r>
              <a:rPr lang="en-US" altLang="zh-CN" sz="1600" dirty="0">
                <a:solidFill>
                  <a:schemeClr val="bg1">
                    <a:lumMod val="65000"/>
                  </a:schemeClr>
                </a:solidFill>
              </a:rPr>
              <a:t>……</a:t>
            </a:r>
            <a:endParaRPr lang="zh-CN" altLang="en-US" sz="1600" dirty="0">
              <a:solidFill>
                <a:schemeClr val="bg1">
                  <a:lumMod val="65000"/>
                </a:schemeClr>
              </a:solidFill>
            </a:endParaRPr>
          </a:p>
        </p:txBody>
      </p:sp>
      <p:sp>
        <p:nvSpPr>
          <p:cNvPr id="33" name="右箭头 32"/>
          <p:cNvSpPr/>
          <p:nvPr/>
        </p:nvSpPr>
        <p:spPr>
          <a:xfrm>
            <a:off x="8494043" y="3386048"/>
            <a:ext cx="649957" cy="92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BIM</a:t>
            </a:r>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轻量化引擎</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Tree>
    <p:extLst>
      <p:ext uri="{BB962C8B-B14F-4D97-AF65-F5344CB8AC3E}">
        <p14:creationId xmlns:p14="http://schemas.microsoft.com/office/powerpoint/2010/main" val="3543849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272431" y="2590464"/>
            <a:ext cx="2324100" cy="2488810"/>
          </a:xfrm>
          <a:prstGeom prst="roundRect">
            <a:avLst/>
          </a:prstGeom>
          <a:ln w="1905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圆角矩形 3"/>
          <p:cNvSpPr/>
          <p:nvPr/>
        </p:nvSpPr>
        <p:spPr>
          <a:xfrm>
            <a:off x="1307884" y="5382289"/>
            <a:ext cx="2324100" cy="1056611"/>
          </a:xfrm>
          <a:prstGeom prst="roundRect">
            <a:avLst/>
          </a:prstGeom>
          <a:ln w="1905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圆角矩形 4"/>
          <p:cNvSpPr/>
          <p:nvPr/>
        </p:nvSpPr>
        <p:spPr>
          <a:xfrm>
            <a:off x="1272431" y="1025051"/>
            <a:ext cx="2324100" cy="1257300"/>
          </a:xfrm>
          <a:prstGeom prst="roundRect">
            <a:avLst/>
          </a:prstGeom>
          <a:ln w="1905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圆角矩形 5"/>
          <p:cNvSpPr/>
          <p:nvPr/>
        </p:nvSpPr>
        <p:spPr>
          <a:xfrm>
            <a:off x="3693395" y="1025051"/>
            <a:ext cx="6832600" cy="1257300"/>
          </a:xfrm>
          <a:prstGeom prst="roundRect">
            <a:avLst/>
          </a:prstGeom>
          <a:solidFill>
            <a:schemeClr val="accent5">
              <a:lumMod val="20000"/>
              <a:lumOff val="8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BIM</a:t>
            </a:r>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轻量化引擎</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9" name="组合 8">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10" name="直接连接符 9">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2" name="圆角矩形 11"/>
          <p:cNvSpPr/>
          <p:nvPr/>
        </p:nvSpPr>
        <p:spPr>
          <a:xfrm>
            <a:off x="4558855" y="1304201"/>
            <a:ext cx="800100" cy="6985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rgbClr val="1B94CD"/>
                </a:solidFill>
                <a:latin typeface="+mn-ea"/>
              </a:rPr>
              <a:t>RVT</a:t>
            </a:r>
            <a:endParaRPr lang="zh-CN" altLang="en-US" b="1" dirty="0">
              <a:solidFill>
                <a:srgbClr val="1B94CD"/>
              </a:solidFill>
              <a:latin typeface="+mn-ea"/>
            </a:endParaRPr>
          </a:p>
        </p:txBody>
      </p:sp>
      <p:sp>
        <p:nvSpPr>
          <p:cNvPr id="13" name="圆角矩形 12"/>
          <p:cNvSpPr/>
          <p:nvPr/>
        </p:nvSpPr>
        <p:spPr>
          <a:xfrm>
            <a:off x="5651055" y="1304201"/>
            <a:ext cx="800100" cy="6985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rgbClr val="1B94CD"/>
                </a:solidFill>
                <a:latin typeface="+mn-ea"/>
              </a:rPr>
              <a:t>IFC</a:t>
            </a:r>
            <a:endParaRPr lang="zh-CN" altLang="en-US" b="1" dirty="0">
              <a:solidFill>
                <a:srgbClr val="1B94CD"/>
              </a:solidFill>
              <a:latin typeface="+mn-ea"/>
            </a:endParaRPr>
          </a:p>
        </p:txBody>
      </p:sp>
      <p:sp>
        <p:nvSpPr>
          <p:cNvPr id="14" name="圆角矩形 13"/>
          <p:cNvSpPr/>
          <p:nvPr/>
        </p:nvSpPr>
        <p:spPr>
          <a:xfrm>
            <a:off x="6743255" y="1304201"/>
            <a:ext cx="800100" cy="6985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rgbClr val="1B94CD"/>
                </a:solidFill>
                <a:latin typeface="+mn-ea"/>
              </a:rPr>
              <a:t>FBX</a:t>
            </a:r>
            <a:endParaRPr lang="zh-CN" altLang="en-US" b="1" dirty="0">
              <a:solidFill>
                <a:srgbClr val="1B94CD"/>
              </a:solidFill>
              <a:latin typeface="+mn-ea"/>
            </a:endParaRPr>
          </a:p>
        </p:txBody>
      </p:sp>
      <p:sp>
        <p:nvSpPr>
          <p:cNvPr id="15" name="圆角矩形 14"/>
          <p:cNvSpPr/>
          <p:nvPr/>
        </p:nvSpPr>
        <p:spPr>
          <a:xfrm>
            <a:off x="7835455" y="1304201"/>
            <a:ext cx="800100" cy="6985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rgbClr val="1B94CD"/>
                </a:solidFill>
                <a:latin typeface="+mn-ea"/>
              </a:rPr>
              <a:t>OBJ</a:t>
            </a:r>
            <a:endParaRPr lang="zh-CN" altLang="en-US" b="1" dirty="0">
              <a:solidFill>
                <a:srgbClr val="1B94CD"/>
              </a:solidFill>
              <a:latin typeface="+mn-ea"/>
            </a:endParaRPr>
          </a:p>
        </p:txBody>
      </p:sp>
      <p:sp>
        <p:nvSpPr>
          <p:cNvPr id="16" name="圆角矩形 15"/>
          <p:cNvSpPr/>
          <p:nvPr/>
        </p:nvSpPr>
        <p:spPr>
          <a:xfrm>
            <a:off x="8927655" y="1317789"/>
            <a:ext cx="800100" cy="6985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rgbClr val="1B94CD"/>
                </a:solidFill>
                <a:latin typeface="+mn-ea"/>
              </a:rPr>
              <a:t>……</a:t>
            </a:r>
            <a:endParaRPr lang="zh-CN" altLang="en-US" b="1" dirty="0">
              <a:solidFill>
                <a:srgbClr val="1B94CD"/>
              </a:solidFill>
              <a:latin typeface="+mn-ea"/>
            </a:endParaRPr>
          </a:p>
        </p:txBody>
      </p:sp>
      <p:sp>
        <p:nvSpPr>
          <p:cNvPr id="17" name="矩形 16"/>
          <p:cNvSpPr/>
          <p:nvPr/>
        </p:nvSpPr>
        <p:spPr>
          <a:xfrm>
            <a:off x="1417551" y="1423008"/>
            <a:ext cx="2033860" cy="46088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模型解析</a:t>
            </a:r>
            <a:endParaRPr lang="en-US" altLang="zh-CN" sz="2000" b="1" dirty="0"/>
          </a:p>
          <a:p>
            <a:pPr algn="ctr"/>
            <a:r>
              <a:rPr lang="zh-CN" altLang="en-US" sz="1600" dirty="0">
                <a:solidFill>
                  <a:srgbClr val="C00000"/>
                </a:solidFill>
              </a:rPr>
              <a:t>支持多种三维格式</a:t>
            </a:r>
          </a:p>
        </p:txBody>
      </p:sp>
      <p:sp>
        <p:nvSpPr>
          <p:cNvPr id="18" name="矩形 17"/>
          <p:cNvSpPr/>
          <p:nvPr/>
        </p:nvSpPr>
        <p:spPr>
          <a:xfrm>
            <a:off x="1362015" y="3386879"/>
            <a:ext cx="2033860" cy="46088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模型浏览</a:t>
            </a:r>
            <a:endParaRPr lang="en-US" altLang="zh-CN" sz="2000" b="1" dirty="0"/>
          </a:p>
          <a:p>
            <a:pPr algn="ctr"/>
            <a:r>
              <a:rPr lang="en-US" altLang="zh-CN" sz="1600" dirty="0">
                <a:solidFill>
                  <a:srgbClr val="C00000"/>
                </a:solidFill>
              </a:rPr>
              <a:t>WEB,</a:t>
            </a:r>
            <a:r>
              <a:rPr lang="zh-CN" altLang="en-US" sz="1600" dirty="0">
                <a:solidFill>
                  <a:srgbClr val="C00000"/>
                </a:solidFill>
              </a:rPr>
              <a:t>手机</a:t>
            </a:r>
          </a:p>
        </p:txBody>
      </p:sp>
      <p:sp>
        <p:nvSpPr>
          <p:cNvPr id="19" name="圆角矩形 18"/>
          <p:cNvSpPr/>
          <p:nvPr/>
        </p:nvSpPr>
        <p:spPr>
          <a:xfrm>
            <a:off x="3727005" y="2588427"/>
            <a:ext cx="6832600" cy="2490847"/>
          </a:xfrm>
          <a:prstGeom prst="roundRect">
            <a:avLst/>
          </a:prstGeom>
          <a:solidFill>
            <a:schemeClr val="accent5">
              <a:lumMod val="20000"/>
              <a:lumOff val="8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2"/>
          <a:stretch>
            <a:fillRect/>
          </a:stretch>
        </p:blipFill>
        <p:spPr>
          <a:xfrm>
            <a:off x="3987954" y="2856117"/>
            <a:ext cx="2706362" cy="1830366"/>
          </a:xfrm>
          <a:prstGeom prst="rect">
            <a:avLst/>
          </a:prstGeom>
          <a:ln>
            <a:noFill/>
          </a:ln>
          <a:effectLst>
            <a:outerShdw blurRad="292100" dist="139700" dir="2700000" algn="tl" rotWithShape="0">
              <a:srgbClr val="333333">
                <a:alpha val="65000"/>
              </a:srgbClr>
            </a:outerShdw>
          </a:effectLst>
        </p:spPr>
      </p:pic>
      <p:pic>
        <p:nvPicPr>
          <p:cNvPr id="21" name="图片 20"/>
          <p:cNvPicPr>
            <a:picLocks noChangeAspect="1"/>
          </p:cNvPicPr>
          <p:nvPr/>
        </p:nvPicPr>
        <p:blipFill>
          <a:blip r:embed="rId3"/>
          <a:stretch>
            <a:fillRect/>
          </a:stretch>
        </p:blipFill>
        <p:spPr>
          <a:xfrm>
            <a:off x="6938027" y="2856117"/>
            <a:ext cx="3155758" cy="1830365"/>
          </a:xfrm>
          <a:prstGeom prst="rect">
            <a:avLst/>
          </a:prstGeom>
          <a:ln>
            <a:noFill/>
          </a:ln>
          <a:effectLst>
            <a:outerShdw blurRad="292100" dist="139700" dir="2700000" algn="tl" rotWithShape="0">
              <a:srgbClr val="333333">
                <a:alpha val="65000"/>
              </a:srgbClr>
            </a:outerShdw>
          </a:effectLst>
        </p:spPr>
      </p:pic>
      <p:sp>
        <p:nvSpPr>
          <p:cNvPr id="22" name="矩形 21"/>
          <p:cNvSpPr/>
          <p:nvPr/>
        </p:nvSpPr>
        <p:spPr>
          <a:xfrm>
            <a:off x="1399225" y="5680151"/>
            <a:ext cx="2033860" cy="46088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二次开发</a:t>
            </a:r>
            <a:endParaRPr lang="en-US" altLang="zh-CN" sz="2000" b="1" dirty="0"/>
          </a:p>
          <a:p>
            <a:pPr algn="ctr"/>
            <a:r>
              <a:rPr lang="en-US" altLang="zh-CN" sz="1600" dirty="0">
                <a:solidFill>
                  <a:srgbClr val="C00000"/>
                </a:solidFill>
              </a:rPr>
              <a:t>API</a:t>
            </a:r>
            <a:r>
              <a:rPr lang="zh-CN" altLang="en-US" sz="1600" dirty="0">
                <a:solidFill>
                  <a:srgbClr val="C00000"/>
                </a:solidFill>
              </a:rPr>
              <a:t>接口</a:t>
            </a:r>
          </a:p>
        </p:txBody>
      </p:sp>
      <p:sp>
        <p:nvSpPr>
          <p:cNvPr id="23" name="圆角矩形 22"/>
          <p:cNvSpPr/>
          <p:nvPr/>
        </p:nvSpPr>
        <p:spPr>
          <a:xfrm>
            <a:off x="3745610" y="5382289"/>
            <a:ext cx="6832600" cy="1056611"/>
          </a:xfrm>
          <a:prstGeom prst="roundRect">
            <a:avLst/>
          </a:prstGeom>
          <a:solidFill>
            <a:schemeClr val="accent5">
              <a:lumMod val="20000"/>
              <a:lumOff val="8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圆角矩形 23"/>
          <p:cNvSpPr/>
          <p:nvPr/>
        </p:nvSpPr>
        <p:spPr>
          <a:xfrm>
            <a:off x="4153870" y="5654047"/>
            <a:ext cx="1345230" cy="4717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rgbClr val="1B94CD"/>
                </a:solidFill>
                <a:latin typeface="+mn-ea"/>
              </a:rPr>
              <a:t>模型操作</a:t>
            </a:r>
          </a:p>
        </p:txBody>
      </p:sp>
      <p:sp>
        <p:nvSpPr>
          <p:cNvPr id="25" name="圆角矩形 24"/>
          <p:cNvSpPr/>
          <p:nvPr/>
        </p:nvSpPr>
        <p:spPr>
          <a:xfrm>
            <a:off x="5745132" y="5654047"/>
            <a:ext cx="1345230" cy="4717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rgbClr val="1B94CD"/>
                </a:solidFill>
                <a:latin typeface="+mn-ea"/>
              </a:rPr>
              <a:t>构件操作</a:t>
            </a:r>
          </a:p>
        </p:txBody>
      </p:sp>
      <p:sp>
        <p:nvSpPr>
          <p:cNvPr id="26" name="圆角矩形 25"/>
          <p:cNvSpPr/>
          <p:nvPr/>
        </p:nvSpPr>
        <p:spPr>
          <a:xfrm>
            <a:off x="7336394" y="5654047"/>
            <a:ext cx="1345230" cy="4717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rgbClr val="1B94CD"/>
                </a:solidFill>
                <a:latin typeface="+mn-ea"/>
              </a:rPr>
              <a:t>标签标注</a:t>
            </a:r>
          </a:p>
        </p:txBody>
      </p:sp>
      <p:sp>
        <p:nvSpPr>
          <p:cNvPr id="27" name="圆角矩形 26"/>
          <p:cNvSpPr/>
          <p:nvPr/>
        </p:nvSpPr>
        <p:spPr>
          <a:xfrm>
            <a:off x="8927655" y="5654047"/>
            <a:ext cx="1345230" cy="4717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rgbClr val="1B94CD"/>
                </a:solidFill>
                <a:latin typeface="+mn-ea"/>
              </a:rPr>
              <a:t>模型动效</a:t>
            </a:r>
          </a:p>
        </p:txBody>
      </p:sp>
    </p:spTree>
    <p:extLst>
      <p:ext uri="{BB962C8B-B14F-4D97-AF65-F5344CB8AC3E}">
        <p14:creationId xmlns:p14="http://schemas.microsoft.com/office/powerpoint/2010/main" val="3080407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BIM</a:t>
            </a:r>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轻量化引擎功能</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7" name="íṡḷïdê">
            <a:extLst>
              <a:ext uri="{FF2B5EF4-FFF2-40B4-BE49-F238E27FC236}">
                <a16:creationId xmlns:a16="http://schemas.microsoft.com/office/drawing/2014/main" id="{0C1E0875-00FA-4AE8-937E-52AF45C75045}"/>
              </a:ext>
            </a:extLst>
          </p:cNvPr>
          <p:cNvGrpSpPr/>
          <p:nvPr/>
        </p:nvGrpSpPr>
        <p:grpSpPr>
          <a:xfrm>
            <a:off x="415453" y="1824654"/>
            <a:ext cx="1594793" cy="1594793"/>
            <a:chOff x="1625128" y="1748454"/>
            <a:chExt cx="1594793" cy="1594793"/>
          </a:xfrm>
        </p:grpSpPr>
        <p:sp>
          <p:nvSpPr>
            <p:cNvPr id="8" name="ïšļîḓê">
              <a:extLst>
                <a:ext uri="{FF2B5EF4-FFF2-40B4-BE49-F238E27FC236}">
                  <a16:creationId xmlns:a16="http://schemas.microsoft.com/office/drawing/2014/main" id="{7D3639EA-00A1-47BE-B046-3A6CFD47E2BB}"/>
                </a:ext>
              </a:extLst>
            </p:cNvPr>
            <p:cNvSpPr/>
            <p:nvPr/>
          </p:nvSpPr>
          <p:spPr>
            <a:xfrm>
              <a:off x="1625128" y="1748454"/>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9" name="íSḻîďé">
              <a:extLst>
                <a:ext uri="{FF2B5EF4-FFF2-40B4-BE49-F238E27FC236}">
                  <a16:creationId xmlns:a16="http://schemas.microsoft.com/office/drawing/2014/main" id="{921D2456-A6A6-43F5-AD86-0A010D24A2F0}"/>
                </a:ext>
              </a:extLst>
            </p:cNvPr>
            <p:cNvSpPr txBox="1"/>
            <p:nvPr/>
          </p:nvSpPr>
          <p:spPr>
            <a:xfrm>
              <a:off x="1780130" y="2676689"/>
              <a:ext cx="1284788"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t>模型浏览</a:t>
              </a:r>
              <a:endParaRPr lang="id-ID" dirty="0"/>
            </a:p>
          </p:txBody>
        </p:sp>
        <p:grpSp>
          <p:nvGrpSpPr>
            <p:cNvPr id="10" name="iślïḓè">
              <a:extLst>
                <a:ext uri="{FF2B5EF4-FFF2-40B4-BE49-F238E27FC236}">
                  <a16:creationId xmlns:a16="http://schemas.microsoft.com/office/drawing/2014/main" id="{9DA1E4BC-8DF4-4946-BBC2-6C33448039C5}"/>
                </a:ext>
              </a:extLst>
            </p:cNvPr>
            <p:cNvGrpSpPr/>
            <p:nvPr/>
          </p:nvGrpSpPr>
          <p:grpSpPr>
            <a:xfrm>
              <a:off x="2143156" y="1968316"/>
              <a:ext cx="558736" cy="558736"/>
              <a:chOff x="2143156" y="1968316"/>
              <a:chExt cx="558736" cy="558736"/>
            </a:xfrm>
          </p:grpSpPr>
          <p:sp>
            <p:nvSpPr>
              <p:cNvPr id="11" name="ïşliḋè">
                <a:extLst>
                  <a:ext uri="{FF2B5EF4-FFF2-40B4-BE49-F238E27FC236}">
                    <a16:creationId xmlns:a16="http://schemas.microsoft.com/office/drawing/2014/main" id="{45E763C6-880E-4160-9D5F-4C6287AD59CD}"/>
                  </a:ext>
                </a:extLst>
              </p:cNvPr>
              <p:cNvSpPr/>
              <p:nvPr/>
            </p:nvSpPr>
            <p:spPr>
              <a:xfrm>
                <a:off x="2143156" y="1968316"/>
                <a:ext cx="558736" cy="558736"/>
              </a:xfrm>
              <a:prstGeom prst="ellipse">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endParaRPr lang="zh-CN" altLang="en-US" sz="2000" b="1" i="1">
                  <a:solidFill>
                    <a:schemeClr val="tx1"/>
                  </a:solidFill>
                </a:endParaRPr>
              </a:p>
            </p:txBody>
          </p:sp>
          <p:sp>
            <p:nvSpPr>
              <p:cNvPr id="12" name="iṣļíďè">
                <a:extLst>
                  <a:ext uri="{FF2B5EF4-FFF2-40B4-BE49-F238E27FC236}">
                    <a16:creationId xmlns:a16="http://schemas.microsoft.com/office/drawing/2014/main" id="{9D7AD93F-E681-4F60-AAA9-84EEC4AD7AB6}"/>
                  </a:ext>
                </a:extLst>
              </p:cNvPr>
              <p:cNvSpPr/>
              <p:nvPr/>
            </p:nvSpPr>
            <p:spPr>
              <a:xfrm>
                <a:off x="2282823" y="2108191"/>
                <a:ext cx="279402" cy="278986"/>
              </a:xfrm>
              <a:custGeom>
                <a:avLst/>
                <a:gdLst>
                  <a:gd name="connsiteX0" fmla="*/ 281864 w 603334"/>
                  <a:gd name="connsiteY0" fmla="*/ 316013 h 602438"/>
                  <a:gd name="connsiteX1" fmla="*/ 598290 w 603334"/>
                  <a:gd name="connsiteY1" fmla="*/ 316013 h 602438"/>
                  <a:gd name="connsiteX2" fmla="*/ 601851 w 603334"/>
                  <a:gd name="connsiteY2" fmla="*/ 317494 h 602438"/>
                  <a:gd name="connsiteX3" fmla="*/ 603334 w 603334"/>
                  <a:gd name="connsiteY3" fmla="*/ 321048 h 602438"/>
                  <a:gd name="connsiteX4" fmla="*/ 603186 w 603334"/>
                  <a:gd name="connsiteY4" fmla="*/ 597403 h 602438"/>
                  <a:gd name="connsiteX5" fmla="*/ 601554 w 603334"/>
                  <a:gd name="connsiteY5" fmla="*/ 601105 h 602438"/>
                  <a:gd name="connsiteX6" fmla="*/ 598290 w 603334"/>
                  <a:gd name="connsiteY6" fmla="*/ 602438 h 602438"/>
                  <a:gd name="connsiteX7" fmla="*/ 597548 w 603334"/>
                  <a:gd name="connsiteY7" fmla="*/ 602290 h 602438"/>
                  <a:gd name="connsiteX8" fmla="*/ 281123 w 603334"/>
                  <a:gd name="connsiteY8" fmla="*/ 557860 h 602438"/>
                  <a:gd name="connsiteX9" fmla="*/ 276969 w 603334"/>
                  <a:gd name="connsiteY9" fmla="*/ 552973 h 602438"/>
                  <a:gd name="connsiteX10" fmla="*/ 276969 w 603334"/>
                  <a:gd name="connsiteY10" fmla="*/ 321048 h 602438"/>
                  <a:gd name="connsiteX11" fmla="*/ 281864 w 603334"/>
                  <a:gd name="connsiteY11" fmla="*/ 316013 h 602438"/>
                  <a:gd name="connsiteX12" fmla="*/ 5184 w 603334"/>
                  <a:gd name="connsiteY12" fmla="*/ 316013 h 602438"/>
                  <a:gd name="connsiteX13" fmla="*/ 242218 w 603334"/>
                  <a:gd name="connsiteY13" fmla="*/ 316013 h 602438"/>
                  <a:gd name="connsiteX14" fmla="*/ 247261 w 603334"/>
                  <a:gd name="connsiteY14" fmla="*/ 321048 h 602438"/>
                  <a:gd name="connsiteX15" fmla="*/ 247261 w 603334"/>
                  <a:gd name="connsiteY15" fmla="*/ 547937 h 602438"/>
                  <a:gd name="connsiteX16" fmla="*/ 245481 w 603334"/>
                  <a:gd name="connsiteY16" fmla="*/ 551639 h 602438"/>
                  <a:gd name="connsiteX17" fmla="*/ 242218 w 603334"/>
                  <a:gd name="connsiteY17" fmla="*/ 552972 h 602438"/>
                  <a:gd name="connsiteX18" fmla="*/ 241624 w 603334"/>
                  <a:gd name="connsiteY18" fmla="*/ 552824 h 602438"/>
                  <a:gd name="connsiteX19" fmla="*/ 4443 w 603334"/>
                  <a:gd name="connsiteY19" fmla="*/ 520390 h 602438"/>
                  <a:gd name="connsiteX20" fmla="*/ 141 w 603334"/>
                  <a:gd name="connsiteY20" fmla="*/ 515503 h 602438"/>
                  <a:gd name="connsiteX21" fmla="*/ 141 w 603334"/>
                  <a:gd name="connsiteY21" fmla="*/ 321048 h 602438"/>
                  <a:gd name="connsiteX22" fmla="*/ 1624 w 603334"/>
                  <a:gd name="connsiteY22" fmla="*/ 317494 h 602438"/>
                  <a:gd name="connsiteX23" fmla="*/ 5184 w 603334"/>
                  <a:gd name="connsiteY23" fmla="*/ 316013 h 602438"/>
                  <a:gd name="connsiteX24" fmla="*/ 241625 w 603334"/>
                  <a:gd name="connsiteY24" fmla="*/ 51752 h 602438"/>
                  <a:gd name="connsiteX25" fmla="*/ 245481 w 603334"/>
                  <a:gd name="connsiteY25" fmla="*/ 52937 h 602438"/>
                  <a:gd name="connsiteX26" fmla="*/ 247261 w 603334"/>
                  <a:gd name="connsiteY26" fmla="*/ 56640 h 602438"/>
                  <a:gd name="connsiteX27" fmla="*/ 247261 w 603334"/>
                  <a:gd name="connsiteY27" fmla="*/ 281487 h 602438"/>
                  <a:gd name="connsiteX28" fmla="*/ 242218 w 603334"/>
                  <a:gd name="connsiteY28" fmla="*/ 286375 h 602438"/>
                  <a:gd name="connsiteX29" fmla="*/ 5191 w 603334"/>
                  <a:gd name="connsiteY29" fmla="*/ 286375 h 602438"/>
                  <a:gd name="connsiteX30" fmla="*/ 148 w 603334"/>
                  <a:gd name="connsiteY30" fmla="*/ 281487 h 602438"/>
                  <a:gd name="connsiteX31" fmla="*/ 0 w 603334"/>
                  <a:gd name="connsiteY31" fmla="*/ 88930 h 602438"/>
                  <a:gd name="connsiteX32" fmla="*/ 4301 w 603334"/>
                  <a:gd name="connsiteY32" fmla="*/ 84042 h 602438"/>
                  <a:gd name="connsiteX33" fmla="*/ 597556 w 603334"/>
                  <a:gd name="connsiteY33" fmla="*/ 28 h 602438"/>
                  <a:gd name="connsiteX34" fmla="*/ 601561 w 603334"/>
                  <a:gd name="connsiteY34" fmla="*/ 1213 h 602438"/>
                  <a:gd name="connsiteX35" fmla="*/ 603193 w 603334"/>
                  <a:gd name="connsiteY35" fmla="*/ 4917 h 602438"/>
                  <a:gd name="connsiteX36" fmla="*/ 603193 w 603334"/>
                  <a:gd name="connsiteY36" fmla="*/ 281487 h 602438"/>
                  <a:gd name="connsiteX37" fmla="*/ 598297 w 603334"/>
                  <a:gd name="connsiteY37" fmla="*/ 286376 h 602438"/>
                  <a:gd name="connsiteX38" fmla="*/ 281865 w 603334"/>
                  <a:gd name="connsiteY38" fmla="*/ 286376 h 602438"/>
                  <a:gd name="connsiteX39" fmla="*/ 276969 w 603334"/>
                  <a:gd name="connsiteY39" fmla="*/ 281487 h 602438"/>
                  <a:gd name="connsiteX40" fmla="*/ 276969 w 603334"/>
                  <a:gd name="connsiteY40" fmla="*/ 50987 h 602438"/>
                  <a:gd name="connsiteX41" fmla="*/ 281123 w 603334"/>
                  <a:gd name="connsiteY41" fmla="*/ 46099 h 60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3334" h="602438">
                    <a:moveTo>
                      <a:pt x="281864" y="316013"/>
                    </a:moveTo>
                    <a:lnTo>
                      <a:pt x="598290" y="316013"/>
                    </a:lnTo>
                    <a:cubicBezTo>
                      <a:pt x="599625" y="316013"/>
                      <a:pt x="600960" y="316605"/>
                      <a:pt x="601851" y="317494"/>
                    </a:cubicBezTo>
                    <a:cubicBezTo>
                      <a:pt x="602741" y="318383"/>
                      <a:pt x="603334" y="319716"/>
                      <a:pt x="603334" y="321048"/>
                    </a:cubicBezTo>
                    <a:lnTo>
                      <a:pt x="603186" y="597403"/>
                    </a:lnTo>
                    <a:cubicBezTo>
                      <a:pt x="603186" y="598884"/>
                      <a:pt x="602592" y="600217"/>
                      <a:pt x="601554" y="601105"/>
                    </a:cubicBezTo>
                    <a:cubicBezTo>
                      <a:pt x="600664" y="601994"/>
                      <a:pt x="599477" y="602438"/>
                      <a:pt x="598290" y="602438"/>
                    </a:cubicBezTo>
                    <a:cubicBezTo>
                      <a:pt x="597993" y="602438"/>
                      <a:pt x="597845" y="602438"/>
                      <a:pt x="597548" y="602290"/>
                    </a:cubicBezTo>
                    <a:lnTo>
                      <a:pt x="281123" y="557860"/>
                    </a:lnTo>
                    <a:cubicBezTo>
                      <a:pt x="278749" y="557564"/>
                      <a:pt x="276969" y="555490"/>
                      <a:pt x="276969" y="552973"/>
                    </a:cubicBezTo>
                    <a:lnTo>
                      <a:pt x="276969" y="321048"/>
                    </a:lnTo>
                    <a:cubicBezTo>
                      <a:pt x="276969" y="318235"/>
                      <a:pt x="279194" y="316013"/>
                      <a:pt x="281864" y="316013"/>
                    </a:cubicBezTo>
                    <a:close/>
                    <a:moveTo>
                      <a:pt x="5184" y="316013"/>
                    </a:moveTo>
                    <a:lnTo>
                      <a:pt x="242218" y="316013"/>
                    </a:lnTo>
                    <a:cubicBezTo>
                      <a:pt x="245036" y="316013"/>
                      <a:pt x="247261" y="318235"/>
                      <a:pt x="247261" y="321048"/>
                    </a:cubicBezTo>
                    <a:lnTo>
                      <a:pt x="247261" y="547937"/>
                    </a:lnTo>
                    <a:cubicBezTo>
                      <a:pt x="247261" y="549418"/>
                      <a:pt x="246668" y="550751"/>
                      <a:pt x="245481" y="551639"/>
                    </a:cubicBezTo>
                    <a:cubicBezTo>
                      <a:pt x="244591" y="552528"/>
                      <a:pt x="243404" y="552972"/>
                      <a:pt x="242218" y="552972"/>
                    </a:cubicBezTo>
                    <a:cubicBezTo>
                      <a:pt x="242069" y="552972"/>
                      <a:pt x="241773" y="552972"/>
                      <a:pt x="241624" y="552824"/>
                    </a:cubicBezTo>
                    <a:lnTo>
                      <a:pt x="4443" y="520390"/>
                    </a:lnTo>
                    <a:cubicBezTo>
                      <a:pt x="2069" y="520094"/>
                      <a:pt x="141" y="518021"/>
                      <a:pt x="141" y="515503"/>
                    </a:cubicBezTo>
                    <a:lnTo>
                      <a:pt x="141" y="321048"/>
                    </a:lnTo>
                    <a:cubicBezTo>
                      <a:pt x="141" y="319716"/>
                      <a:pt x="734" y="318383"/>
                      <a:pt x="1624" y="317494"/>
                    </a:cubicBezTo>
                    <a:cubicBezTo>
                      <a:pt x="2514" y="316605"/>
                      <a:pt x="3849" y="316013"/>
                      <a:pt x="5184" y="316013"/>
                    </a:cubicBezTo>
                    <a:close/>
                    <a:moveTo>
                      <a:pt x="241625" y="51752"/>
                    </a:moveTo>
                    <a:cubicBezTo>
                      <a:pt x="242960" y="51604"/>
                      <a:pt x="244443" y="52048"/>
                      <a:pt x="245481" y="52937"/>
                    </a:cubicBezTo>
                    <a:cubicBezTo>
                      <a:pt x="246668" y="53974"/>
                      <a:pt x="247261" y="55307"/>
                      <a:pt x="247261" y="56640"/>
                    </a:cubicBezTo>
                    <a:lnTo>
                      <a:pt x="247261" y="281487"/>
                    </a:lnTo>
                    <a:cubicBezTo>
                      <a:pt x="247261" y="284153"/>
                      <a:pt x="245036" y="286375"/>
                      <a:pt x="242218" y="286375"/>
                    </a:cubicBezTo>
                    <a:lnTo>
                      <a:pt x="5191" y="286375"/>
                    </a:lnTo>
                    <a:cubicBezTo>
                      <a:pt x="2373" y="286375"/>
                      <a:pt x="148" y="284153"/>
                      <a:pt x="148" y="281487"/>
                    </a:cubicBezTo>
                    <a:lnTo>
                      <a:pt x="0" y="88930"/>
                    </a:lnTo>
                    <a:cubicBezTo>
                      <a:pt x="0" y="86412"/>
                      <a:pt x="1780" y="84339"/>
                      <a:pt x="4301" y="84042"/>
                    </a:cubicBezTo>
                    <a:close/>
                    <a:moveTo>
                      <a:pt x="597556" y="28"/>
                    </a:moveTo>
                    <a:cubicBezTo>
                      <a:pt x="599039" y="-120"/>
                      <a:pt x="600374" y="324"/>
                      <a:pt x="601561" y="1213"/>
                    </a:cubicBezTo>
                    <a:cubicBezTo>
                      <a:pt x="602600" y="2102"/>
                      <a:pt x="603193" y="3583"/>
                      <a:pt x="603193" y="4917"/>
                    </a:cubicBezTo>
                    <a:lnTo>
                      <a:pt x="603193" y="281487"/>
                    </a:lnTo>
                    <a:cubicBezTo>
                      <a:pt x="603193" y="284154"/>
                      <a:pt x="600968" y="286376"/>
                      <a:pt x="598297" y="286376"/>
                    </a:cubicBezTo>
                    <a:lnTo>
                      <a:pt x="281865" y="286376"/>
                    </a:lnTo>
                    <a:cubicBezTo>
                      <a:pt x="279194" y="286376"/>
                      <a:pt x="276969" y="284154"/>
                      <a:pt x="276969" y="281487"/>
                    </a:cubicBezTo>
                    <a:lnTo>
                      <a:pt x="276969" y="50987"/>
                    </a:lnTo>
                    <a:cubicBezTo>
                      <a:pt x="276969" y="48469"/>
                      <a:pt x="278749" y="46395"/>
                      <a:pt x="281123" y="46099"/>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grpSp>
      <p:grpSp>
        <p:nvGrpSpPr>
          <p:cNvPr id="13" name="isḻïďè">
            <a:extLst>
              <a:ext uri="{FF2B5EF4-FFF2-40B4-BE49-F238E27FC236}">
                <a16:creationId xmlns:a16="http://schemas.microsoft.com/office/drawing/2014/main" id="{E68468E4-A96E-4B39-8F86-04EC51589CBA}"/>
              </a:ext>
            </a:extLst>
          </p:cNvPr>
          <p:cNvGrpSpPr/>
          <p:nvPr/>
        </p:nvGrpSpPr>
        <p:grpSpPr>
          <a:xfrm>
            <a:off x="2860204" y="1824654"/>
            <a:ext cx="1594793" cy="1594793"/>
            <a:chOff x="4069879" y="1748454"/>
            <a:chExt cx="1594793" cy="1594793"/>
          </a:xfrm>
        </p:grpSpPr>
        <p:sp>
          <p:nvSpPr>
            <p:cNvPr id="14" name="ïṣḻídé">
              <a:extLst>
                <a:ext uri="{FF2B5EF4-FFF2-40B4-BE49-F238E27FC236}">
                  <a16:creationId xmlns:a16="http://schemas.microsoft.com/office/drawing/2014/main" id="{B94D0D8A-531F-49FB-AC32-801EFB37BEA3}"/>
                </a:ext>
              </a:extLst>
            </p:cNvPr>
            <p:cNvSpPr/>
            <p:nvPr/>
          </p:nvSpPr>
          <p:spPr>
            <a:xfrm>
              <a:off x="4069879" y="1748454"/>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15" name="íśḷíďè">
              <a:extLst>
                <a:ext uri="{FF2B5EF4-FFF2-40B4-BE49-F238E27FC236}">
                  <a16:creationId xmlns:a16="http://schemas.microsoft.com/office/drawing/2014/main" id="{921D2456-A6A6-43F5-AD86-0A010D24A2F0}"/>
                </a:ext>
              </a:extLst>
            </p:cNvPr>
            <p:cNvSpPr txBox="1"/>
            <p:nvPr/>
          </p:nvSpPr>
          <p:spPr>
            <a:xfrm>
              <a:off x="4224881" y="2676689"/>
              <a:ext cx="1284788"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模型着色</a:t>
              </a:r>
              <a:endParaRPr lang="id-ID" dirty="0"/>
            </a:p>
          </p:txBody>
        </p:sp>
        <p:grpSp>
          <p:nvGrpSpPr>
            <p:cNvPr id="16" name="íSľïḍè">
              <a:extLst>
                <a:ext uri="{FF2B5EF4-FFF2-40B4-BE49-F238E27FC236}">
                  <a16:creationId xmlns:a16="http://schemas.microsoft.com/office/drawing/2014/main" id="{B8871A4A-B3EF-43CD-9F9E-F903799F397F}"/>
                </a:ext>
              </a:extLst>
            </p:cNvPr>
            <p:cNvGrpSpPr/>
            <p:nvPr/>
          </p:nvGrpSpPr>
          <p:grpSpPr>
            <a:xfrm>
              <a:off x="4587907" y="1968316"/>
              <a:ext cx="558736" cy="558736"/>
              <a:chOff x="4587907" y="1968316"/>
              <a:chExt cx="558736" cy="558736"/>
            </a:xfrm>
          </p:grpSpPr>
          <p:sp>
            <p:nvSpPr>
              <p:cNvPr id="17" name="íšļíḓe">
                <a:extLst>
                  <a:ext uri="{FF2B5EF4-FFF2-40B4-BE49-F238E27FC236}">
                    <a16:creationId xmlns:a16="http://schemas.microsoft.com/office/drawing/2014/main" id="{1FBE5CA2-7699-408B-8901-40CC3605EA69}"/>
                  </a:ext>
                </a:extLst>
              </p:cNvPr>
              <p:cNvSpPr/>
              <p:nvPr/>
            </p:nvSpPr>
            <p:spPr>
              <a:xfrm>
                <a:off x="4587907" y="1968316"/>
                <a:ext cx="558736" cy="558736"/>
              </a:xfrm>
              <a:prstGeom prst="ellipse">
                <a:avLst/>
              </a:prstGeom>
              <a:solidFill>
                <a:schemeClr val="accent2"/>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18" name="íṥ1îḍé">
                <a:extLst>
                  <a:ext uri="{FF2B5EF4-FFF2-40B4-BE49-F238E27FC236}">
                    <a16:creationId xmlns:a16="http://schemas.microsoft.com/office/drawing/2014/main" id="{FEADFCA7-60E7-45B2-B89C-8E15CCD34034}"/>
                  </a:ext>
                </a:extLst>
              </p:cNvPr>
              <p:cNvSpPr/>
              <p:nvPr/>
            </p:nvSpPr>
            <p:spPr>
              <a:xfrm>
                <a:off x="4705350" y="2116596"/>
                <a:ext cx="323850" cy="262175"/>
              </a:xfrm>
              <a:custGeom>
                <a:avLst/>
                <a:gdLst>
                  <a:gd name="T0" fmla="*/ 120 w 671"/>
                  <a:gd name="T1" fmla="*/ 348 h 544"/>
                  <a:gd name="T2" fmla="*/ 149 w 671"/>
                  <a:gd name="T3" fmla="*/ 343 h 544"/>
                  <a:gd name="T4" fmla="*/ 203 w 671"/>
                  <a:gd name="T5" fmla="*/ 329 h 544"/>
                  <a:gd name="T6" fmla="*/ 250 w 671"/>
                  <a:gd name="T7" fmla="*/ 377 h 544"/>
                  <a:gd name="T8" fmla="*/ 230 w 671"/>
                  <a:gd name="T9" fmla="*/ 431 h 544"/>
                  <a:gd name="T10" fmla="*/ 225 w 671"/>
                  <a:gd name="T11" fmla="*/ 460 h 544"/>
                  <a:gd name="T12" fmla="*/ 308 w 671"/>
                  <a:gd name="T13" fmla="*/ 544 h 544"/>
                  <a:gd name="T14" fmla="*/ 334 w 671"/>
                  <a:gd name="T15" fmla="*/ 538 h 544"/>
                  <a:gd name="T16" fmla="*/ 387 w 671"/>
                  <a:gd name="T17" fmla="*/ 524 h 544"/>
                  <a:gd name="T18" fmla="*/ 593 w 671"/>
                  <a:gd name="T19" fmla="*/ 171 h 544"/>
                  <a:gd name="T20" fmla="*/ 298 w 671"/>
                  <a:gd name="T21" fmla="*/ 15 h 544"/>
                  <a:gd name="T22" fmla="*/ 22 w 671"/>
                  <a:gd name="T23" fmla="*/ 279 h 544"/>
                  <a:gd name="T24" fmla="*/ 120 w 671"/>
                  <a:gd name="T25" fmla="*/ 348 h 544"/>
                  <a:gd name="T26" fmla="*/ 558 w 671"/>
                  <a:gd name="T27" fmla="*/ 279 h 544"/>
                  <a:gd name="T28" fmla="*/ 541 w 671"/>
                  <a:gd name="T29" fmla="*/ 330 h 544"/>
                  <a:gd name="T30" fmla="*/ 487 w 671"/>
                  <a:gd name="T31" fmla="*/ 330 h 544"/>
                  <a:gd name="T32" fmla="*/ 504 w 671"/>
                  <a:gd name="T33" fmla="*/ 279 h 544"/>
                  <a:gd name="T34" fmla="*/ 558 w 671"/>
                  <a:gd name="T35" fmla="*/ 279 h 544"/>
                  <a:gd name="T36" fmla="*/ 464 w 671"/>
                  <a:gd name="T37" fmla="*/ 162 h 544"/>
                  <a:gd name="T38" fmla="*/ 517 w 671"/>
                  <a:gd name="T39" fmla="*/ 152 h 544"/>
                  <a:gd name="T40" fmla="*/ 509 w 671"/>
                  <a:gd name="T41" fmla="*/ 205 h 544"/>
                  <a:gd name="T42" fmla="*/ 456 w 671"/>
                  <a:gd name="T43" fmla="*/ 214 h 544"/>
                  <a:gd name="T44" fmla="*/ 464 w 671"/>
                  <a:gd name="T45" fmla="*/ 162 h 544"/>
                  <a:gd name="T46" fmla="*/ 357 w 671"/>
                  <a:gd name="T47" fmla="*/ 111 h 544"/>
                  <a:gd name="T48" fmla="*/ 402 w 671"/>
                  <a:gd name="T49" fmla="*/ 82 h 544"/>
                  <a:gd name="T50" fmla="*/ 415 w 671"/>
                  <a:gd name="T51" fmla="*/ 133 h 544"/>
                  <a:gd name="T52" fmla="*/ 370 w 671"/>
                  <a:gd name="T53" fmla="*/ 163 h 544"/>
                  <a:gd name="T54" fmla="*/ 357 w 671"/>
                  <a:gd name="T55" fmla="*/ 111 h 544"/>
                  <a:gd name="T56" fmla="*/ 353 w 671"/>
                  <a:gd name="T57" fmla="*/ 391 h 544"/>
                  <a:gd name="T58" fmla="*/ 418 w 671"/>
                  <a:gd name="T59" fmla="*/ 427 h 544"/>
                  <a:gd name="T60" fmla="*/ 363 w 671"/>
                  <a:gd name="T61" fmla="*/ 477 h 544"/>
                  <a:gd name="T62" fmla="*/ 298 w 671"/>
                  <a:gd name="T63" fmla="*/ 441 h 544"/>
                  <a:gd name="T64" fmla="*/ 353 w 671"/>
                  <a:gd name="T65" fmla="*/ 391 h 544"/>
                  <a:gd name="T66" fmla="*/ 253 w 671"/>
                  <a:gd name="T67" fmla="*/ 79 h 544"/>
                  <a:gd name="T68" fmla="*/ 286 w 671"/>
                  <a:gd name="T69" fmla="*/ 121 h 544"/>
                  <a:gd name="T70" fmla="*/ 257 w 671"/>
                  <a:gd name="T71" fmla="*/ 165 h 544"/>
                  <a:gd name="T72" fmla="*/ 224 w 671"/>
                  <a:gd name="T73" fmla="*/ 123 h 544"/>
                  <a:gd name="T74" fmla="*/ 253 w 671"/>
                  <a:gd name="T75" fmla="*/ 79 h 544"/>
                  <a:gd name="T76" fmla="*/ 129 w 671"/>
                  <a:gd name="T77" fmla="*/ 173 h 544"/>
                  <a:gd name="T78" fmla="*/ 177 w 671"/>
                  <a:gd name="T79" fmla="*/ 197 h 544"/>
                  <a:gd name="T80" fmla="*/ 168 w 671"/>
                  <a:gd name="T81" fmla="*/ 250 h 544"/>
                  <a:gd name="T82" fmla="*/ 121 w 671"/>
                  <a:gd name="T83" fmla="*/ 226 h 544"/>
                  <a:gd name="T84" fmla="*/ 129 w 671"/>
                  <a:gd name="T85" fmla="*/ 173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1" h="544">
                    <a:moveTo>
                      <a:pt x="120" y="348"/>
                    </a:moveTo>
                    <a:cubicBezTo>
                      <a:pt x="130" y="348"/>
                      <a:pt x="140" y="347"/>
                      <a:pt x="149" y="343"/>
                    </a:cubicBezTo>
                    <a:cubicBezTo>
                      <a:pt x="164" y="338"/>
                      <a:pt x="187" y="327"/>
                      <a:pt x="203" y="329"/>
                    </a:cubicBezTo>
                    <a:cubicBezTo>
                      <a:pt x="224" y="332"/>
                      <a:pt x="250" y="343"/>
                      <a:pt x="250" y="377"/>
                    </a:cubicBezTo>
                    <a:cubicBezTo>
                      <a:pt x="250" y="393"/>
                      <a:pt x="236" y="416"/>
                      <a:pt x="230" y="431"/>
                    </a:cubicBezTo>
                    <a:cubicBezTo>
                      <a:pt x="227" y="440"/>
                      <a:pt x="225" y="450"/>
                      <a:pt x="225" y="460"/>
                    </a:cubicBezTo>
                    <a:cubicBezTo>
                      <a:pt x="225" y="507"/>
                      <a:pt x="262" y="544"/>
                      <a:pt x="308" y="544"/>
                    </a:cubicBezTo>
                    <a:cubicBezTo>
                      <a:pt x="316" y="544"/>
                      <a:pt x="325" y="541"/>
                      <a:pt x="334" y="538"/>
                    </a:cubicBezTo>
                    <a:cubicBezTo>
                      <a:pt x="348" y="533"/>
                      <a:pt x="371" y="526"/>
                      <a:pt x="387" y="524"/>
                    </a:cubicBezTo>
                    <a:cubicBezTo>
                      <a:pt x="603" y="492"/>
                      <a:pt x="671" y="351"/>
                      <a:pt x="593" y="171"/>
                    </a:cubicBezTo>
                    <a:cubicBezTo>
                      <a:pt x="561" y="96"/>
                      <a:pt x="449" y="0"/>
                      <a:pt x="298" y="15"/>
                    </a:cubicBezTo>
                    <a:cubicBezTo>
                      <a:pt x="93" y="35"/>
                      <a:pt x="0" y="224"/>
                      <a:pt x="22" y="279"/>
                    </a:cubicBezTo>
                    <a:cubicBezTo>
                      <a:pt x="39" y="322"/>
                      <a:pt x="74" y="348"/>
                      <a:pt x="120" y="348"/>
                    </a:cubicBezTo>
                    <a:close/>
                    <a:moveTo>
                      <a:pt x="558" y="279"/>
                    </a:moveTo>
                    <a:cubicBezTo>
                      <a:pt x="568" y="293"/>
                      <a:pt x="560" y="316"/>
                      <a:pt x="541" y="330"/>
                    </a:cubicBezTo>
                    <a:cubicBezTo>
                      <a:pt x="521" y="344"/>
                      <a:pt x="497" y="344"/>
                      <a:pt x="487" y="330"/>
                    </a:cubicBezTo>
                    <a:cubicBezTo>
                      <a:pt x="477" y="316"/>
                      <a:pt x="485" y="293"/>
                      <a:pt x="504" y="279"/>
                    </a:cubicBezTo>
                    <a:cubicBezTo>
                      <a:pt x="524" y="265"/>
                      <a:pt x="548" y="265"/>
                      <a:pt x="558" y="279"/>
                    </a:cubicBezTo>
                    <a:close/>
                    <a:moveTo>
                      <a:pt x="464" y="162"/>
                    </a:moveTo>
                    <a:cubicBezTo>
                      <a:pt x="481" y="144"/>
                      <a:pt x="504" y="140"/>
                      <a:pt x="517" y="152"/>
                    </a:cubicBezTo>
                    <a:cubicBezTo>
                      <a:pt x="529" y="164"/>
                      <a:pt x="526" y="188"/>
                      <a:pt x="509" y="205"/>
                    </a:cubicBezTo>
                    <a:cubicBezTo>
                      <a:pt x="492" y="222"/>
                      <a:pt x="469" y="226"/>
                      <a:pt x="456" y="214"/>
                    </a:cubicBezTo>
                    <a:cubicBezTo>
                      <a:pt x="444" y="203"/>
                      <a:pt x="447" y="179"/>
                      <a:pt x="464" y="162"/>
                    </a:cubicBezTo>
                    <a:close/>
                    <a:moveTo>
                      <a:pt x="357" y="111"/>
                    </a:moveTo>
                    <a:cubicBezTo>
                      <a:pt x="366" y="88"/>
                      <a:pt x="386" y="75"/>
                      <a:pt x="402" y="82"/>
                    </a:cubicBezTo>
                    <a:cubicBezTo>
                      <a:pt x="418" y="88"/>
                      <a:pt x="424" y="111"/>
                      <a:pt x="415" y="133"/>
                    </a:cubicBezTo>
                    <a:cubicBezTo>
                      <a:pt x="407" y="156"/>
                      <a:pt x="387" y="169"/>
                      <a:pt x="370" y="163"/>
                    </a:cubicBezTo>
                    <a:cubicBezTo>
                      <a:pt x="354" y="156"/>
                      <a:pt x="348" y="133"/>
                      <a:pt x="357" y="111"/>
                    </a:cubicBezTo>
                    <a:close/>
                    <a:moveTo>
                      <a:pt x="353" y="391"/>
                    </a:moveTo>
                    <a:cubicBezTo>
                      <a:pt x="386" y="387"/>
                      <a:pt x="415" y="403"/>
                      <a:pt x="418" y="427"/>
                    </a:cubicBezTo>
                    <a:cubicBezTo>
                      <a:pt x="420" y="451"/>
                      <a:pt x="396" y="473"/>
                      <a:pt x="363" y="477"/>
                    </a:cubicBezTo>
                    <a:cubicBezTo>
                      <a:pt x="329" y="481"/>
                      <a:pt x="300" y="465"/>
                      <a:pt x="298" y="441"/>
                    </a:cubicBezTo>
                    <a:cubicBezTo>
                      <a:pt x="295" y="417"/>
                      <a:pt x="320" y="395"/>
                      <a:pt x="353" y="391"/>
                    </a:cubicBezTo>
                    <a:close/>
                    <a:moveTo>
                      <a:pt x="253" y="79"/>
                    </a:moveTo>
                    <a:cubicBezTo>
                      <a:pt x="271" y="78"/>
                      <a:pt x="285" y="97"/>
                      <a:pt x="286" y="121"/>
                    </a:cubicBezTo>
                    <a:cubicBezTo>
                      <a:pt x="287" y="145"/>
                      <a:pt x="274" y="165"/>
                      <a:pt x="257" y="165"/>
                    </a:cubicBezTo>
                    <a:cubicBezTo>
                      <a:pt x="240" y="166"/>
                      <a:pt x="225" y="147"/>
                      <a:pt x="224" y="123"/>
                    </a:cubicBezTo>
                    <a:cubicBezTo>
                      <a:pt x="223" y="99"/>
                      <a:pt x="236" y="79"/>
                      <a:pt x="253" y="79"/>
                    </a:cubicBezTo>
                    <a:close/>
                    <a:moveTo>
                      <a:pt x="129" y="173"/>
                    </a:moveTo>
                    <a:cubicBezTo>
                      <a:pt x="144" y="165"/>
                      <a:pt x="166" y="176"/>
                      <a:pt x="177" y="197"/>
                    </a:cubicBezTo>
                    <a:cubicBezTo>
                      <a:pt x="187" y="219"/>
                      <a:pt x="184" y="242"/>
                      <a:pt x="168" y="250"/>
                    </a:cubicBezTo>
                    <a:cubicBezTo>
                      <a:pt x="153" y="258"/>
                      <a:pt x="132" y="247"/>
                      <a:pt x="121" y="226"/>
                    </a:cubicBezTo>
                    <a:cubicBezTo>
                      <a:pt x="110" y="204"/>
                      <a:pt x="114" y="180"/>
                      <a:pt x="129" y="173"/>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grpSp>
        <p:nvGrpSpPr>
          <p:cNvPr id="19" name="išļïḑê">
            <a:extLst>
              <a:ext uri="{FF2B5EF4-FFF2-40B4-BE49-F238E27FC236}">
                <a16:creationId xmlns:a16="http://schemas.microsoft.com/office/drawing/2014/main" id="{66173344-95A4-4E66-96C8-2DAC8FF83FD1}"/>
              </a:ext>
            </a:extLst>
          </p:cNvPr>
          <p:cNvGrpSpPr/>
          <p:nvPr/>
        </p:nvGrpSpPr>
        <p:grpSpPr>
          <a:xfrm>
            <a:off x="5304955" y="1824654"/>
            <a:ext cx="1594793" cy="1594793"/>
            <a:chOff x="6514630" y="1748454"/>
            <a:chExt cx="1594793" cy="1594793"/>
          </a:xfrm>
        </p:grpSpPr>
        <p:sp>
          <p:nvSpPr>
            <p:cNvPr id="20" name="iṧḻíḋè">
              <a:extLst>
                <a:ext uri="{FF2B5EF4-FFF2-40B4-BE49-F238E27FC236}">
                  <a16:creationId xmlns:a16="http://schemas.microsoft.com/office/drawing/2014/main" id="{9235E358-167A-484B-A1FE-390AF84F1B18}"/>
                </a:ext>
              </a:extLst>
            </p:cNvPr>
            <p:cNvSpPr/>
            <p:nvPr/>
          </p:nvSpPr>
          <p:spPr>
            <a:xfrm>
              <a:off x="6514630" y="1748454"/>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21" name="iś1îďé">
              <a:extLst>
                <a:ext uri="{FF2B5EF4-FFF2-40B4-BE49-F238E27FC236}">
                  <a16:creationId xmlns:a16="http://schemas.microsoft.com/office/drawing/2014/main" id="{921D2456-A6A6-43F5-AD86-0A010D24A2F0}"/>
                </a:ext>
              </a:extLst>
            </p:cNvPr>
            <p:cNvSpPr txBox="1"/>
            <p:nvPr/>
          </p:nvSpPr>
          <p:spPr>
            <a:xfrm>
              <a:off x="6669632" y="2676689"/>
              <a:ext cx="1284788" cy="446696"/>
            </a:xfrm>
            <a:prstGeom prst="rect">
              <a:avLst/>
            </a:prstGeom>
            <a:noFill/>
          </p:spPr>
          <p:txBody>
            <a:bodyPr wrap="square" lIns="91440" tIns="45720" rIns="91440" bIns="45720" rtlCol="0" anchor="ctr">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多模型集成</a:t>
              </a:r>
              <a:endParaRPr lang="id-ID" dirty="0"/>
            </a:p>
          </p:txBody>
        </p:sp>
        <p:grpSp>
          <p:nvGrpSpPr>
            <p:cNvPr id="22" name="îṧḷiḓe">
              <a:extLst>
                <a:ext uri="{FF2B5EF4-FFF2-40B4-BE49-F238E27FC236}">
                  <a16:creationId xmlns:a16="http://schemas.microsoft.com/office/drawing/2014/main" id="{DF72B577-EB61-4197-BC69-7A53B00BB584}"/>
                </a:ext>
              </a:extLst>
            </p:cNvPr>
            <p:cNvGrpSpPr/>
            <p:nvPr/>
          </p:nvGrpSpPr>
          <p:grpSpPr>
            <a:xfrm>
              <a:off x="7032658" y="1968316"/>
              <a:ext cx="558736" cy="558736"/>
              <a:chOff x="7032658" y="1968316"/>
              <a:chExt cx="558736" cy="558736"/>
            </a:xfrm>
          </p:grpSpPr>
          <p:sp>
            <p:nvSpPr>
              <p:cNvPr id="23" name="iṩļîḍê">
                <a:extLst>
                  <a:ext uri="{FF2B5EF4-FFF2-40B4-BE49-F238E27FC236}">
                    <a16:creationId xmlns:a16="http://schemas.microsoft.com/office/drawing/2014/main" id="{4AA457A8-BEA6-43DF-A29D-B8E76AA02052}"/>
                  </a:ext>
                </a:extLst>
              </p:cNvPr>
              <p:cNvSpPr/>
              <p:nvPr/>
            </p:nvSpPr>
            <p:spPr>
              <a:xfrm>
                <a:off x="7032658" y="1968316"/>
                <a:ext cx="558736" cy="558736"/>
              </a:xfrm>
              <a:prstGeom prst="ellipse">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24" name="íşľide">
                <a:extLst>
                  <a:ext uri="{FF2B5EF4-FFF2-40B4-BE49-F238E27FC236}">
                    <a16:creationId xmlns:a16="http://schemas.microsoft.com/office/drawing/2014/main" id="{BE4F61FF-8EF1-4388-9E34-351BDD8AFCA4}"/>
                  </a:ext>
                </a:extLst>
              </p:cNvPr>
              <p:cNvSpPr/>
              <p:nvPr/>
            </p:nvSpPr>
            <p:spPr>
              <a:xfrm>
                <a:off x="7140360" y="2093543"/>
                <a:ext cx="343332" cy="308281"/>
              </a:xfrm>
              <a:custGeom>
                <a:avLst/>
                <a:gdLst>
                  <a:gd name="connsiteX0" fmla="*/ 332434 w 604816"/>
                  <a:gd name="connsiteY0" fmla="*/ 424310 h 543072"/>
                  <a:gd name="connsiteX1" fmla="*/ 362636 w 604816"/>
                  <a:gd name="connsiteY1" fmla="*/ 424310 h 543072"/>
                  <a:gd name="connsiteX2" fmla="*/ 362636 w 604816"/>
                  <a:gd name="connsiteY2" fmla="*/ 543072 h 543072"/>
                  <a:gd name="connsiteX3" fmla="*/ 332434 w 604816"/>
                  <a:gd name="connsiteY3" fmla="*/ 543072 h 543072"/>
                  <a:gd name="connsiteX4" fmla="*/ 134074 w 604816"/>
                  <a:gd name="connsiteY4" fmla="*/ 424310 h 543072"/>
                  <a:gd name="connsiteX5" fmla="*/ 234206 w 604816"/>
                  <a:gd name="connsiteY5" fmla="*/ 424310 h 543072"/>
                  <a:gd name="connsiteX6" fmla="*/ 234206 w 604816"/>
                  <a:gd name="connsiteY6" fmla="*/ 476176 h 543072"/>
                  <a:gd name="connsiteX7" fmla="*/ 134074 w 604816"/>
                  <a:gd name="connsiteY7" fmla="*/ 476176 h 543072"/>
                  <a:gd name="connsiteX8" fmla="*/ 0 w 604816"/>
                  <a:gd name="connsiteY8" fmla="*/ 424310 h 543072"/>
                  <a:gd name="connsiteX9" fmla="*/ 118973 w 604816"/>
                  <a:gd name="connsiteY9" fmla="*/ 424310 h 543072"/>
                  <a:gd name="connsiteX10" fmla="*/ 118973 w 604816"/>
                  <a:gd name="connsiteY10" fmla="*/ 483691 h 543072"/>
                  <a:gd name="connsiteX11" fmla="*/ 126527 w 604816"/>
                  <a:gd name="connsiteY11" fmla="*/ 491231 h 543072"/>
                  <a:gd name="connsiteX12" fmla="*/ 241723 w 604816"/>
                  <a:gd name="connsiteY12" fmla="*/ 491231 h 543072"/>
                  <a:gd name="connsiteX13" fmla="*/ 249277 w 604816"/>
                  <a:gd name="connsiteY13" fmla="*/ 483691 h 543072"/>
                  <a:gd name="connsiteX14" fmla="*/ 249277 w 604816"/>
                  <a:gd name="connsiteY14" fmla="*/ 424310 h 543072"/>
                  <a:gd name="connsiteX15" fmla="*/ 317262 w 604816"/>
                  <a:gd name="connsiteY15" fmla="*/ 424310 h 543072"/>
                  <a:gd name="connsiteX16" fmla="*/ 317262 w 604816"/>
                  <a:gd name="connsiteY16" fmla="*/ 543072 h 543072"/>
                  <a:gd name="connsiteX17" fmla="*/ 0 w 604816"/>
                  <a:gd name="connsiteY17" fmla="*/ 543072 h 543072"/>
                  <a:gd name="connsiteX18" fmla="*/ 491488 w 604816"/>
                  <a:gd name="connsiteY18" fmla="*/ 313029 h 543072"/>
                  <a:gd name="connsiteX19" fmla="*/ 604816 w 604816"/>
                  <a:gd name="connsiteY19" fmla="*/ 313029 h 543072"/>
                  <a:gd name="connsiteX20" fmla="*/ 604816 w 604816"/>
                  <a:gd name="connsiteY20" fmla="*/ 543072 h 543072"/>
                  <a:gd name="connsiteX21" fmla="*/ 536819 w 604816"/>
                  <a:gd name="connsiteY21" fmla="*/ 543072 h 543072"/>
                  <a:gd name="connsiteX22" fmla="*/ 536819 w 604816"/>
                  <a:gd name="connsiteY22" fmla="*/ 416737 h 543072"/>
                  <a:gd name="connsiteX23" fmla="*/ 529264 w 604816"/>
                  <a:gd name="connsiteY23" fmla="*/ 409195 h 543072"/>
                  <a:gd name="connsiteX24" fmla="*/ 491488 w 604816"/>
                  <a:gd name="connsiteY24" fmla="*/ 409195 h 543072"/>
                  <a:gd name="connsiteX25" fmla="*/ 134074 w 604816"/>
                  <a:gd name="connsiteY25" fmla="*/ 288542 h 543072"/>
                  <a:gd name="connsiteX26" fmla="*/ 192642 w 604816"/>
                  <a:gd name="connsiteY26" fmla="*/ 288542 h 543072"/>
                  <a:gd name="connsiteX27" fmla="*/ 192642 w 604816"/>
                  <a:gd name="connsiteY27" fmla="*/ 354532 h 543072"/>
                  <a:gd name="connsiteX28" fmla="*/ 200199 w 604816"/>
                  <a:gd name="connsiteY28" fmla="*/ 362073 h 543072"/>
                  <a:gd name="connsiteX29" fmla="*/ 234206 w 604816"/>
                  <a:gd name="connsiteY29" fmla="*/ 362073 h 543072"/>
                  <a:gd name="connsiteX30" fmla="*/ 234206 w 604816"/>
                  <a:gd name="connsiteY30" fmla="*/ 409209 h 543072"/>
                  <a:gd name="connsiteX31" fmla="*/ 134074 w 604816"/>
                  <a:gd name="connsiteY31" fmla="*/ 409209 h 543072"/>
                  <a:gd name="connsiteX32" fmla="*/ 0 w 604816"/>
                  <a:gd name="connsiteY32" fmla="*/ 288542 h 543072"/>
                  <a:gd name="connsiteX33" fmla="*/ 118973 w 604816"/>
                  <a:gd name="connsiteY33" fmla="*/ 288542 h 543072"/>
                  <a:gd name="connsiteX34" fmla="*/ 118973 w 604816"/>
                  <a:gd name="connsiteY34" fmla="*/ 409209 h 543072"/>
                  <a:gd name="connsiteX35" fmla="*/ 0 w 604816"/>
                  <a:gd name="connsiteY35" fmla="*/ 409209 h 543072"/>
                  <a:gd name="connsiteX36" fmla="*/ 160042 w 604816"/>
                  <a:gd name="connsiteY36" fmla="*/ 152704 h 543072"/>
                  <a:gd name="connsiteX37" fmla="*/ 228541 w 604816"/>
                  <a:gd name="connsiteY37" fmla="*/ 152704 h 543072"/>
                  <a:gd name="connsiteX38" fmla="*/ 228541 w 604816"/>
                  <a:gd name="connsiteY38" fmla="*/ 192316 h 543072"/>
                  <a:gd name="connsiteX39" fmla="*/ 236093 w 604816"/>
                  <a:gd name="connsiteY39" fmla="*/ 199861 h 543072"/>
                  <a:gd name="connsiteX40" fmla="*/ 312040 w 604816"/>
                  <a:gd name="connsiteY40" fmla="*/ 199861 h 543072"/>
                  <a:gd name="connsiteX41" fmla="*/ 312040 w 604816"/>
                  <a:gd name="connsiteY41" fmla="*/ 299833 h 543072"/>
                  <a:gd name="connsiteX42" fmla="*/ 233681 w 604816"/>
                  <a:gd name="connsiteY42" fmla="*/ 299833 h 543072"/>
                  <a:gd name="connsiteX43" fmla="*/ 233681 w 604816"/>
                  <a:gd name="connsiteY43" fmla="*/ 233814 h 543072"/>
                  <a:gd name="connsiteX44" fmla="*/ 226128 w 604816"/>
                  <a:gd name="connsiteY44" fmla="*/ 226269 h 543072"/>
                  <a:gd name="connsiteX45" fmla="*/ 160042 w 604816"/>
                  <a:gd name="connsiteY45" fmla="*/ 226269 h 543072"/>
                  <a:gd name="connsiteX46" fmla="*/ 274570 w 604816"/>
                  <a:gd name="connsiteY46" fmla="*/ 116927 h 543072"/>
                  <a:gd name="connsiteX47" fmla="*/ 343018 w 604816"/>
                  <a:gd name="connsiteY47" fmla="*/ 116927 h 543072"/>
                  <a:gd name="connsiteX48" fmla="*/ 343018 w 604816"/>
                  <a:gd name="connsiteY48" fmla="*/ 148964 h 543072"/>
                  <a:gd name="connsiteX49" fmla="*/ 274570 w 604816"/>
                  <a:gd name="connsiteY49" fmla="*/ 148964 h 543072"/>
                  <a:gd name="connsiteX50" fmla="*/ 0 w 604816"/>
                  <a:gd name="connsiteY50" fmla="*/ 111211 h 543072"/>
                  <a:gd name="connsiteX51" fmla="*/ 118973 w 604816"/>
                  <a:gd name="connsiteY51" fmla="*/ 111211 h 543072"/>
                  <a:gd name="connsiteX52" fmla="*/ 118973 w 604816"/>
                  <a:gd name="connsiteY52" fmla="*/ 124416 h 543072"/>
                  <a:gd name="connsiteX53" fmla="*/ 118973 w 604816"/>
                  <a:gd name="connsiteY53" fmla="*/ 273441 h 543072"/>
                  <a:gd name="connsiteX54" fmla="*/ 0 w 604816"/>
                  <a:gd name="connsiteY54" fmla="*/ 273441 h 543072"/>
                  <a:gd name="connsiteX55" fmla="*/ 394100 w 604816"/>
                  <a:gd name="connsiteY55" fmla="*/ 80092 h 543072"/>
                  <a:gd name="connsiteX56" fmla="*/ 455470 w 604816"/>
                  <a:gd name="connsiteY56" fmla="*/ 80092 h 543072"/>
                  <a:gd name="connsiteX57" fmla="*/ 455470 w 604816"/>
                  <a:gd name="connsiteY57" fmla="*/ 217775 h 543072"/>
                  <a:gd name="connsiteX58" fmla="*/ 463023 w 604816"/>
                  <a:gd name="connsiteY58" fmla="*/ 225319 h 543072"/>
                  <a:gd name="connsiteX59" fmla="*/ 538555 w 604816"/>
                  <a:gd name="connsiteY59" fmla="*/ 225319 h 543072"/>
                  <a:gd name="connsiteX60" fmla="*/ 538555 w 604816"/>
                  <a:gd name="connsiteY60" fmla="*/ 266812 h 543072"/>
                  <a:gd name="connsiteX61" fmla="*/ 417704 w 604816"/>
                  <a:gd name="connsiteY61" fmla="*/ 266812 h 543072"/>
                  <a:gd name="connsiteX62" fmla="*/ 410151 w 604816"/>
                  <a:gd name="connsiteY62" fmla="*/ 274357 h 543072"/>
                  <a:gd name="connsiteX63" fmla="*/ 410151 w 604816"/>
                  <a:gd name="connsiteY63" fmla="*/ 378090 h 543072"/>
                  <a:gd name="connsiteX64" fmla="*/ 342172 w 604816"/>
                  <a:gd name="connsiteY64" fmla="*/ 378090 h 543072"/>
                  <a:gd name="connsiteX65" fmla="*/ 342172 w 604816"/>
                  <a:gd name="connsiteY65" fmla="*/ 330938 h 543072"/>
                  <a:gd name="connsiteX66" fmla="*/ 386547 w 604816"/>
                  <a:gd name="connsiteY66" fmla="*/ 330938 h 543072"/>
                  <a:gd name="connsiteX67" fmla="*/ 394100 w 604816"/>
                  <a:gd name="connsiteY67" fmla="*/ 323394 h 543072"/>
                  <a:gd name="connsiteX68" fmla="*/ 134074 w 604816"/>
                  <a:gd name="connsiteY68" fmla="*/ 43327 h 543072"/>
                  <a:gd name="connsiteX69" fmla="*/ 202522 w 604816"/>
                  <a:gd name="connsiteY69" fmla="*/ 43327 h 543072"/>
                  <a:gd name="connsiteX70" fmla="*/ 202522 w 604816"/>
                  <a:gd name="connsiteY70" fmla="*/ 116927 h 543072"/>
                  <a:gd name="connsiteX71" fmla="*/ 134074 w 604816"/>
                  <a:gd name="connsiteY71" fmla="*/ 116927 h 543072"/>
                  <a:gd name="connsiteX72" fmla="*/ 134074 w 604816"/>
                  <a:gd name="connsiteY72" fmla="*/ 103717 h 543072"/>
                  <a:gd name="connsiteX73" fmla="*/ 491488 w 604816"/>
                  <a:gd name="connsiteY73" fmla="*/ 22581 h 543072"/>
                  <a:gd name="connsiteX74" fmla="*/ 559442 w 604816"/>
                  <a:gd name="connsiteY74" fmla="*/ 22581 h 543072"/>
                  <a:gd name="connsiteX75" fmla="*/ 559442 w 604816"/>
                  <a:gd name="connsiteY75" fmla="*/ 152704 h 543072"/>
                  <a:gd name="connsiteX76" fmla="*/ 491488 w 604816"/>
                  <a:gd name="connsiteY76" fmla="*/ 152704 h 543072"/>
                  <a:gd name="connsiteX77" fmla="*/ 274570 w 604816"/>
                  <a:gd name="connsiteY77" fmla="*/ 0 h 543072"/>
                  <a:gd name="connsiteX78" fmla="*/ 343018 w 604816"/>
                  <a:gd name="connsiteY78" fmla="*/ 0 h 543072"/>
                  <a:gd name="connsiteX79" fmla="*/ 343018 w 604816"/>
                  <a:gd name="connsiteY79" fmla="*/ 73529 h 543072"/>
                  <a:gd name="connsiteX80" fmla="*/ 274570 w 604816"/>
                  <a:gd name="connsiteY80" fmla="*/ 73529 h 54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4816" h="543072">
                    <a:moveTo>
                      <a:pt x="332434" y="424310"/>
                    </a:moveTo>
                    <a:lnTo>
                      <a:pt x="362636" y="424310"/>
                    </a:lnTo>
                    <a:lnTo>
                      <a:pt x="362636" y="543072"/>
                    </a:lnTo>
                    <a:lnTo>
                      <a:pt x="332434" y="543072"/>
                    </a:lnTo>
                    <a:close/>
                    <a:moveTo>
                      <a:pt x="134074" y="424310"/>
                    </a:moveTo>
                    <a:lnTo>
                      <a:pt x="234206" y="424310"/>
                    </a:lnTo>
                    <a:lnTo>
                      <a:pt x="234206" y="476176"/>
                    </a:lnTo>
                    <a:lnTo>
                      <a:pt x="134074" y="476176"/>
                    </a:lnTo>
                    <a:close/>
                    <a:moveTo>
                      <a:pt x="0" y="424310"/>
                    </a:moveTo>
                    <a:lnTo>
                      <a:pt x="118973" y="424310"/>
                    </a:lnTo>
                    <a:lnTo>
                      <a:pt x="118973" y="483691"/>
                    </a:lnTo>
                    <a:cubicBezTo>
                      <a:pt x="118973" y="487880"/>
                      <a:pt x="122330" y="491231"/>
                      <a:pt x="126527" y="491231"/>
                    </a:cubicBezTo>
                    <a:lnTo>
                      <a:pt x="241723" y="491231"/>
                    </a:lnTo>
                    <a:cubicBezTo>
                      <a:pt x="245920" y="491231"/>
                      <a:pt x="249277" y="487880"/>
                      <a:pt x="249277" y="483691"/>
                    </a:cubicBezTo>
                    <a:lnTo>
                      <a:pt x="249277" y="424310"/>
                    </a:lnTo>
                    <a:lnTo>
                      <a:pt x="317262" y="424310"/>
                    </a:lnTo>
                    <a:lnTo>
                      <a:pt x="317262" y="543072"/>
                    </a:lnTo>
                    <a:lnTo>
                      <a:pt x="0" y="543072"/>
                    </a:lnTo>
                    <a:close/>
                    <a:moveTo>
                      <a:pt x="491488" y="313029"/>
                    </a:moveTo>
                    <a:lnTo>
                      <a:pt x="604816" y="313029"/>
                    </a:lnTo>
                    <a:lnTo>
                      <a:pt x="604816" y="543072"/>
                    </a:lnTo>
                    <a:lnTo>
                      <a:pt x="536819" y="543072"/>
                    </a:lnTo>
                    <a:lnTo>
                      <a:pt x="536819" y="416737"/>
                    </a:lnTo>
                    <a:cubicBezTo>
                      <a:pt x="536819" y="412547"/>
                      <a:pt x="533461" y="409195"/>
                      <a:pt x="529264" y="409195"/>
                    </a:cubicBezTo>
                    <a:lnTo>
                      <a:pt x="491488" y="409195"/>
                    </a:lnTo>
                    <a:close/>
                    <a:moveTo>
                      <a:pt x="134074" y="288542"/>
                    </a:moveTo>
                    <a:lnTo>
                      <a:pt x="192642" y="288542"/>
                    </a:lnTo>
                    <a:lnTo>
                      <a:pt x="192642" y="354532"/>
                    </a:lnTo>
                    <a:cubicBezTo>
                      <a:pt x="192642" y="358722"/>
                      <a:pt x="196000" y="362073"/>
                      <a:pt x="200199" y="362073"/>
                    </a:cubicBezTo>
                    <a:lnTo>
                      <a:pt x="234206" y="362073"/>
                    </a:lnTo>
                    <a:lnTo>
                      <a:pt x="234206" y="409209"/>
                    </a:lnTo>
                    <a:lnTo>
                      <a:pt x="134074" y="409209"/>
                    </a:lnTo>
                    <a:close/>
                    <a:moveTo>
                      <a:pt x="0" y="288542"/>
                    </a:moveTo>
                    <a:lnTo>
                      <a:pt x="118973" y="288542"/>
                    </a:lnTo>
                    <a:lnTo>
                      <a:pt x="118973" y="409209"/>
                    </a:lnTo>
                    <a:lnTo>
                      <a:pt x="0" y="409209"/>
                    </a:lnTo>
                    <a:close/>
                    <a:moveTo>
                      <a:pt x="160042" y="152704"/>
                    </a:moveTo>
                    <a:lnTo>
                      <a:pt x="228541" y="152704"/>
                    </a:lnTo>
                    <a:lnTo>
                      <a:pt x="228541" y="192316"/>
                    </a:lnTo>
                    <a:cubicBezTo>
                      <a:pt x="228541" y="196507"/>
                      <a:pt x="231897" y="199861"/>
                      <a:pt x="236093" y="199861"/>
                    </a:cubicBezTo>
                    <a:lnTo>
                      <a:pt x="312040" y="199861"/>
                    </a:lnTo>
                    <a:lnTo>
                      <a:pt x="312040" y="299833"/>
                    </a:lnTo>
                    <a:lnTo>
                      <a:pt x="233681" y="299833"/>
                    </a:lnTo>
                    <a:lnTo>
                      <a:pt x="233681" y="233814"/>
                    </a:lnTo>
                    <a:cubicBezTo>
                      <a:pt x="233681" y="229622"/>
                      <a:pt x="230324" y="226269"/>
                      <a:pt x="226128" y="226269"/>
                    </a:cubicBezTo>
                    <a:lnTo>
                      <a:pt x="160042" y="226269"/>
                    </a:lnTo>
                    <a:close/>
                    <a:moveTo>
                      <a:pt x="274570" y="116927"/>
                    </a:moveTo>
                    <a:lnTo>
                      <a:pt x="343018" y="116927"/>
                    </a:lnTo>
                    <a:lnTo>
                      <a:pt x="343018" y="148964"/>
                    </a:lnTo>
                    <a:lnTo>
                      <a:pt x="274570" y="148964"/>
                    </a:lnTo>
                    <a:close/>
                    <a:moveTo>
                      <a:pt x="0" y="111211"/>
                    </a:moveTo>
                    <a:lnTo>
                      <a:pt x="118973" y="111211"/>
                    </a:lnTo>
                    <a:lnTo>
                      <a:pt x="118973" y="124416"/>
                    </a:lnTo>
                    <a:lnTo>
                      <a:pt x="118973" y="273441"/>
                    </a:lnTo>
                    <a:lnTo>
                      <a:pt x="0" y="273441"/>
                    </a:lnTo>
                    <a:close/>
                    <a:moveTo>
                      <a:pt x="394100" y="80092"/>
                    </a:moveTo>
                    <a:lnTo>
                      <a:pt x="455470" y="80092"/>
                    </a:lnTo>
                    <a:lnTo>
                      <a:pt x="455470" y="217775"/>
                    </a:lnTo>
                    <a:cubicBezTo>
                      <a:pt x="455470" y="221966"/>
                      <a:pt x="458932" y="225319"/>
                      <a:pt x="463023" y="225319"/>
                    </a:cubicBezTo>
                    <a:lnTo>
                      <a:pt x="538555" y="225319"/>
                    </a:lnTo>
                    <a:lnTo>
                      <a:pt x="538555" y="266812"/>
                    </a:lnTo>
                    <a:lnTo>
                      <a:pt x="417704" y="266812"/>
                    </a:lnTo>
                    <a:cubicBezTo>
                      <a:pt x="413613" y="266812"/>
                      <a:pt x="410151" y="270165"/>
                      <a:pt x="410151" y="274357"/>
                    </a:cubicBezTo>
                    <a:lnTo>
                      <a:pt x="410151" y="378090"/>
                    </a:lnTo>
                    <a:lnTo>
                      <a:pt x="342172" y="378090"/>
                    </a:lnTo>
                    <a:lnTo>
                      <a:pt x="342172" y="330938"/>
                    </a:lnTo>
                    <a:lnTo>
                      <a:pt x="386547" y="330938"/>
                    </a:lnTo>
                    <a:cubicBezTo>
                      <a:pt x="390743" y="330938"/>
                      <a:pt x="394100" y="327585"/>
                      <a:pt x="394100" y="323394"/>
                    </a:cubicBezTo>
                    <a:close/>
                    <a:moveTo>
                      <a:pt x="134074" y="43327"/>
                    </a:moveTo>
                    <a:lnTo>
                      <a:pt x="202522" y="43327"/>
                    </a:lnTo>
                    <a:lnTo>
                      <a:pt x="202522" y="116927"/>
                    </a:lnTo>
                    <a:lnTo>
                      <a:pt x="134074" y="116927"/>
                    </a:lnTo>
                    <a:lnTo>
                      <a:pt x="134074" y="103717"/>
                    </a:lnTo>
                    <a:close/>
                    <a:moveTo>
                      <a:pt x="491488" y="22581"/>
                    </a:moveTo>
                    <a:lnTo>
                      <a:pt x="559442" y="22581"/>
                    </a:lnTo>
                    <a:lnTo>
                      <a:pt x="559442" y="152704"/>
                    </a:lnTo>
                    <a:lnTo>
                      <a:pt x="491488" y="152704"/>
                    </a:lnTo>
                    <a:close/>
                    <a:moveTo>
                      <a:pt x="274570" y="0"/>
                    </a:moveTo>
                    <a:lnTo>
                      <a:pt x="343018" y="0"/>
                    </a:lnTo>
                    <a:lnTo>
                      <a:pt x="343018" y="73529"/>
                    </a:lnTo>
                    <a:lnTo>
                      <a:pt x="274570" y="73529"/>
                    </a:ln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grpSp>
        <p:nvGrpSpPr>
          <p:cNvPr id="25" name="íSļíḋê">
            <a:extLst>
              <a:ext uri="{FF2B5EF4-FFF2-40B4-BE49-F238E27FC236}">
                <a16:creationId xmlns:a16="http://schemas.microsoft.com/office/drawing/2014/main" id="{BE3E7593-008B-41C0-BA9E-2A1BDE2CFC29}"/>
              </a:ext>
            </a:extLst>
          </p:cNvPr>
          <p:cNvGrpSpPr/>
          <p:nvPr/>
        </p:nvGrpSpPr>
        <p:grpSpPr>
          <a:xfrm>
            <a:off x="7749704" y="1824654"/>
            <a:ext cx="1594793" cy="1594793"/>
            <a:chOff x="8959379" y="1748454"/>
            <a:chExt cx="1594793" cy="1594793"/>
          </a:xfrm>
        </p:grpSpPr>
        <p:sp>
          <p:nvSpPr>
            <p:cNvPr id="26" name="î$1ïḑe">
              <a:extLst>
                <a:ext uri="{FF2B5EF4-FFF2-40B4-BE49-F238E27FC236}">
                  <a16:creationId xmlns:a16="http://schemas.microsoft.com/office/drawing/2014/main" id="{3E7C9E2B-8C5D-4666-80B6-FA2336EDB477}"/>
                </a:ext>
              </a:extLst>
            </p:cNvPr>
            <p:cNvSpPr/>
            <p:nvPr/>
          </p:nvSpPr>
          <p:spPr>
            <a:xfrm>
              <a:off x="8959379" y="1748454"/>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27" name="iśḷiḋe">
              <a:extLst>
                <a:ext uri="{FF2B5EF4-FFF2-40B4-BE49-F238E27FC236}">
                  <a16:creationId xmlns:a16="http://schemas.microsoft.com/office/drawing/2014/main" id="{921D2456-A6A6-43F5-AD86-0A010D24A2F0}"/>
                </a:ext>
              </a:extLst>
            </p:cNvPr>
            <p:cNvSpPr txBox="1"/>
            <p:nvPr/>
          </p:nvSpPr>
          <p:spPr>
            <a:xfrm>
              <a:off x="9114381" y="2676689"/>
              <a:ext cx="1284788"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模型动效</a:t>
              </a:r>
              <a:endParaRPr lang="id-ID" dirty="0"/>
            </a:p>
          </p:txBody>
        </p:sp>
        <p:grpSp>
          <p:nvGrpSpPr>
            <p:cNvPr id="28" name="ísļîḋé">
              <a:extLst>
                <a:ext uri="{FF2B5EF4-FFF2-40B4-BE49-F238E27FC236}">
                  <a16:creationId xmlns:a16="http://schemas.microsoft.com/office/drawing/2014/main" id="{E6C23FB5-4B0A-4446-ACE5-18C260505AE5}"/>
                </a:ext>
              </a:extLst>
            </p:cNvPr>
            <p:cNvGrpSpPr/>
            <p:nvPr/>
          </p:nvGrpSpPr>
          <p:grpSpPr>
            <a:xfrm>
              <a:off x="9477407" y="1968316"/>
              <a:ext cx="558736" cy="558736"/>
              <a:chOff x="9477407" y="1968316"/>
              <a:chExt cx="558736" cy="558736"/>
            </a:xfrm>
          </p:grpSpPr>
          <p:sp>
            <p:nvSpPr>
              <p:cNvPr id="29" name="iṩ1iḋé">
                <a:extLst>
                  <a:ext uri="{FF2B5EF4-FFF2-40B4-BE49-F238E27FC236}">
                    <a16:creationId xmlns:a16="http://schemas.microsoft.com/office/drawing/2014/main" id="{71741098-E02E-4279-BF7F-416DB914D3EA}"/>
                  </a:ext>
                </a:extLst>
              </p:cNvPr>
              <p:cNvSpPr/>
              <p:nvPr/>
            </p:nvSpPr>
            <p:spPr>
              <a:xfrm>
                <a:off x="9477407" y="1968316"/>
                <a:ext cx="558736" cy="558736"/>
              </a:xfrm>
              <a:prstGeom prst="ellipse">
                <a:avLst/>
              </a:prstGeom>
              <a:solidFill>
                <a:schemeClr val="accent2"/>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30" name="íSḻíďé">
                <a:extLst>
                  <a:ext uri="{FF2B5EF4-FFF2-40B4-BE49-F238E27FC236}">
                    <a16:creationId xmlns:a16="http://schemas.microsoft.com/office/drawing/2014/main" id="{6099EB53-F3C6-4A8F-A039-94D82DA4DB6E}"/>
                  </a:ext>
                </a:extLst>
              </p:cNvPr>
              <p:cNvSpPr/>
              <p:nvPr/>
            </p:nvSpPr>
            <p:spPr>
              <a:xfrm>
                <a:off x="9590404" y="2076018"/>
                <a:ext cx="332741" cy="343332"/>
              </a:xfrm>
              <a:custGeom>
                <a:avLst/>
                <a:gdLst>
                  <a:gd name="T0" fmla="*/ 40 w 7790"/>
                  <a:gd name="T1" fmla="*/ 0 h 8036"/>
                  <a:gd name="T2" fmla="*/ 3458 w 7790"/>
                  <a:gd name="T3" fmla="*/ 0 h 8036"/>
                  <a:gd name="T4" fmla="*/ 3458 w 7790"/>
                  <a:gd name="T5" fmla="*/ 3418 h 8036"/>
                  <a:gd name="T6" fmla="*/ 40 w 7790"/>
                  <a:gd name="T7" fmla="*/ 3418 h 8036"/>
                  <a:gd name="T8" fmla="*/ 40 w 7790"/>
                  <a:gd name="T9" fmla="*/ 0 h 8036"/>
                  <a:gd name="T10" fmla="*/ 7790 w 7790"/>
                  <a:gd name="T11" fmla="*/ 1695 h 8036"/>
                  <a:gd name="T12" fmla="*/ 6170 w 7790"/>
                  <a:gd name="T13" fmla="*/ 103 h 8036"/>
                  <a:gd name="T14" fmla="*/ 4577 w 7790"/>
                  <a:gd name="T15" fmla="*/ 1723 h 8036"/>
                  <a:gd name="T16" fmla="*/ 6198 w 7790"/>
                  <a:gd name="T17" fmla="*/ 3316 h 8036"/>
                  <a:gd name="T18" fmla="*/ 7790 w 7790"/>
                  <a:gd name="T19" fmla="*/ 1695 h 8036"/>
                  <a:gd name="T20" fmla="*/ 0 w 7790"/>
                  <a:gd name="T21" fmla="*/ 4618 h 8036"/>
                  <a:gd name="T22" fmla="*/ 3417 w 7790"/>
                  <a:gd name="T23" fmla="*/ 4618 h 8036"/>
                  <a:gd name="T24" fmla="*/ 3417 w 7790"/>
                  <a:gd name="T25" fmla="*/ 8036 h 8036"/>
                  <a:gd name="T26" fmla="*/ 0 w 7790"/>
                  <a:gd name="T27" fmla="*/ 8036 h 8036"/>
                  <a:gd name="T28" fmla="*/ 0 w 7790"/>
                  <a:gd name="T29" fmla="*/ 4618 h 8036"/>
                  <a:gd name="T30" fmla="*/ 4353 w 7790"/>
                  <a:gd name="T31" fmla="*/ 4618 h 8036"/>
                  <a:gd name="T32" fmla="*/ 7770 w 7790"/>
                  <a:gd name="T33" fmla="*/ 4618 h 8036"/>
                  <a:gd name="T34" fmla="*/ 7770 w 7790"/>
                  <a:gd name="T35" fmla="*/ 8036 h 8036"/>
                  <a:gd name="T36" fmla="*/ 4353 w 7790"/>
                  <a:gd name="T37" fmla="*/ 8036 h 8036"/>
                  <a:gd name="T38" fmla="*/ 4353 w 7790"/>
                  <a:gd name="T39" fmla="*/ 4618 h 8036"/>
                  <a:gd name="T40" fmla="*/ 4353 w 7790"/>
                  <a:gd name="T41" fmla="*/ 4618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90" h="8036">
                    <a:moveTo>
                      <a:pt x="40" y="0"/>
                    </a:moveTo>
                    <a:lnTo>
                      <a:pt x="3458" y="0"/>
                    </a:lnTo>
                    <a:lnTo>
                      <a:pt x="3458" y="3418"/>
                    </a:lnTo>
                    <a:lnTo>
                      <a:pt x="40" y="3418"/>
                    </a:lnTo>
                    <a:lnTo>
                      <a:pt x="40" y="0"/>
                    </a:lnTo>
                    <a:close/>
                    <a:moveTo>
                      <a:pt x="7790" y="1695"/>
                    </a:moveTo>
                    <a:lnTo>
                      <a:pt x="6170" y="103"/>
                    </a:lnTo>
                    <a:lnTo>
                      <a:pt x="4577" y="1723"/>
                    </a:lnTo>
                    <a:lnTo>
                      <a:pt x="6198" y="3316"/>
                    </a:lnTo>
                    <a:lnTo>
                      <a:pt x="7790" y="1695"/>
                    </a:lnTo>
                    <a:close/>
                    <a:moveTo>
                      <a:pt x="0" y="4618"/>
                    </a:moveTo>
                    <a:lnTo>
                      <a:pt x="3417" y="4618"/>
                    </a:lnTo>
                    <a:lnTo>
                      <a:pt x="3417" y="8036"/>
                    </a:lnTo>
                    <a:lnTo>
                      <a:pt x="0" y="8036"/>
                    </a:lnTo>
                    <a:lnTo>
                      <a:pt x="0" y="4618"/>
                    </a:lnTo>
                    <a:close/>
                    <a:moveTo>
                      <a:pt x="4353" y="4618"/>
                    </a:moveTo>
                    <a:lnTo>
                      <a:pt x="7770" y="4618"/>
                    </a:lnTo>
                    <a:lnTo>
                      <a:pt x="7770" y="8036"/>
                    </a:lnTo>
                    <a:lnTo>
                      <a:pt x="4353" y="8036"/>
                    </a:lnTo>
                    <a:lnTo>
                      <a:pt x="4353" y="4618"/>
                    </a:lnTo>
                    <a:close/>
                    <a:moveTo>
                      <a:pt x="4353" y="4618"/>
                    </a:move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grpSp>
        <p:nvGrpSpPr>
          <p:cNvPr id="31" name="ïṡḻíďé">
            <a:extLst>
              <a:ext uri="{FF2B5EF4-FFF2-40B4-BE49-F238E27FC236}">
                <a16:creationId xmlns:a16="http://schemas.microsoft.com/office/drawing/2014/main" id="{3BE15E06-863E-4B3D-90A8-3F7CCCF51DC2}"/>
              </a:ext>
            </a:extLst>
          </p:cNvPr>
          <p:cNvGrpSpPr/>
          <p:nvPr/>
        </p:nvGrpSpPr>
        <p:grpSpPr>
          <a:xfrm>
            <a:off x="7749704" y="3997353"/>
            <a:ext cx="1594793" cy="1594793"/>
            <a:chOff x="8959379" y="3921153"/>
            <a:chExt cx="1594793" cy="1594793"/>
          </a:xfrm>
        </p:grpSpPr>
        <p:sp>
          <p:nvSpPr>
            <p:cNvPr id="32" name="ïŝľiḋe">
              <a:extLst>
                <a:ext uri="{FF2B5EF4-FFF2-40B4-BE49-F238E27FC236}">
                  <a16:creationId xmlns:a16="http://schemas.microsoft.com/office/drawing/2014/main" id="{A3CD5AE6-FAB2-42E7-8A71-98D3F2AA74A1}"/>
                </a:ext>
              </a:extLst>
            </p:cNvPr>
            <p:cNvSpPr/>
            <p:nvPr/>
          </p:nvSpPr>
          <p:spPr>
            <a:xfrm>
              <a:off x="8959379" y="3921153"/>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33" name="ïŝḷíḋé">
              <a:extLst>
                <a:ext uri="{FF2B5EF4-FFF2-40B4-BE49-F238E27FC236}">
                  <a16:creationId xmlns:a16="http://schemas.microsoft.com/office/drawing/2014/main" id="{921D2456-A6A6-43F5-AD86-0A010D24A2F0}"/>
                </a:ext>
              </a:extLst>
            </p:cNvPr>
            <p:cNvSpPr txBox="1"/>
            <p:nvPr/>
          </p:nvSpPr>
          <p:spPr>
            <a:xfrm>
              <a:off x="9114381" y="4849388"/>
              <a:ext cx="1284788"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模型漫游</a:t>
              </a:r>
              <a:endParaRPr lang="id-ID" dirty="0"/>
            </a:p>
          </p:txBody>
        </p:sp>
        <p:grpSp>
          <p:nvGrpSpPr>
            <p:cNvPr id="34" name="ïsḷïḋê">
              <a:extLst>
                <a:ext uri="{FF2B5EF4-FFF2-40B4-BE49-F238E27FC236}">
                  <a16:creationId xmlns:a16="http://schemas.microsoft.com/office/drawing/2014/main" id="{4DC4F404-6F45-4DF0-952F-09744A2AB14C}"/>
                </a:ext>
              </a:extLst>
            </p:cNvPr>
            <p:cNvGrpSpPr/>
            <p:nvPr/>
          </p:nvGrpSpPr>
          <p:grpSpPr>
            <a:xfrm>
              <a:off x="9477407" y="4141015"/>
              <a:ext cx="558736" cy="558736"/>
              <a:chOff x="9477407" y="4141015"/>
              <a:chExt cx="558736" cy="558736"/>
            </a:xfrm>
          </p:grpSpPr>
          <p:sp>
            <p:nvSpPr>
              <p:cNvPr id="35" name="îṡ1íḋè">
                <a:extLst>
                  <a:ext uri="{FF2B5EF4-FFF2-40B4-BE49-F238E27FC236}">
                    <a16:creationId xmlns:a16="http://schemas.microsoft.com/office/drawing/2014/main" id="{C0A3FBF8-D310-46C6-A8B7-5A47929052D2}"/>
                  </a:ext>
                </a:extLst>
              </p:cNvPr>
              <p:cNvSpPr/>
              <p:nvPr/>
            </p:nvSpPr>
            <p:spPr>
              <a:xfrm>
                <a:off x="9477407" y="4141015"/>
                <a:ext cx="558736" cy="558736"/>
              </a:xfrm>
              <a:prstGeom prst="ellipse">
                <a:avLst/>
              </a:prstGeom>
              <a:solidFill>
                <a:schemeClr val="accent2"/>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36" name="îSḷîde">
                <a:extLst>
                  <a:ext uri="{FF2B5EF4-FFF2-40B4-BE49-F238E27FC236}">
                    <a16:creationId xmlns:a16="http://schemas.microsoft.com/office/drawing/2014/main" id="{B31EF60A-00E5-4953-A344-DA70BA164D6E}"/>
                  </a:ext>
                </a:extLst>
              </p:cNvPr>
              <p:cNvSpPr/>
              <p:nvPr/>
            </p:nvSpPr>
            <p:spPr>
              <a:xfrm>
                <a:off x="9585109" y="4273538"/>
                <a:ext cx="343332" cy="293688"/>
              </a:xfrm>
              <a:custGeom>
                <a:avLst/>
                <a:gdLst>
                  <a:gd name="T0" fmla="*/ 5135 w 11827"/>
                  <a:gd name="T1" fmla="*/ 0 h 10118"/>
                  <a:gd name="T2" fmla="*/ 5135 w 11827"/>
                  <a:gd name="T3" fmla="*/ 2333 h 10118"/>
                  <a:gd name="T4" fmla="*/ 7860 w 11827"/>
                  <a:gd name="T5" fmla="*/ 1167 h 10118"/>
                  <a:gd name="T6" fmla="*/ 6692 w 11827"/>
                  <a:gd name="T7" fmla="*/ 1555 h 10118"/>
                  <a:gd name="T8" fmla="*/ 4747 w 11827"/>
                  <a:gd name="T9" fmla="*/ 1167 h 10118"/>
                  <a:gd name="T10" fmla="*/ 6692 w 11827"/>
                  <a:gd name="T11" fmla="*/ 779 h 10118"/>
                  <a:gd name="T12" fmla="*/ 6692 w 11827"/>
                  <a:gd name="T13" fmla="*/ 1555 h 10118"/>
                  <a:gd name="T14" fmla="*/ 5135 w 11827"/>
                  <a:gd name="T15" fmla="*/ 3891 h 10118"/>
                  <a:gd name="T16" fmla="*/ 5135 w 11827"/>
                  <a:gd name="T17" fmla="*/ 6227 h 10118"/>
                  <a:gd name="T18" fmla="*/ 7860 w 11827"/>
                  <a:gd name="T19" fmla="*/ 5059 h 10118"/>
                  <a:gd name="T20" fmla="*/ 6692 w 11827"/>
                  <a:gd name="T21" fmla="*/ 5449 h 10118"/>
                  <a:gd name="T22" fmla="*/ 4763 w 11827"/>
                  <a:gd name="T23" fmla="*/ 5059 h 10118"/>
                  <a:gd name="T24" fmla="*/ 6692 w 11827"/>
                  <a:gd name="T25" fmla="*/ 4670 h 10118"/>
                  <a:gd name="T26" fmla="*/ 6692 w 11827"/>
                  <a:gd name="T27" fmla="*/ 5449 h 10118"/>
                  <a:gd name="T28" fmla="*/ 5135 w 11827"/>
                  <a:gd name="T29" fmla="*/ 7785 h 10118"/>
                  <a:gd name="T30" fmla="*/ 5135 w 11827"/>
                  <a:gd name="T31" fmla="*/ 10118 h 10118"/>
                  <a:gd name="T32" fmla="*/ 7860 w 11827"/>
                  <a:gd name="T33" fmla="*/ 8951 h 10118"/>
                  <a:gd name="T34" fmla="*/ 6692 w 11827"/>
                  <a:gd name="T35" fmla="*/ 9339 h 10118"/>
                  <a:gd name="T36" fmla="*/ 4763 w 11827"/>
                  <a:gd name="T37" fmla="*/ 8950 h 10118"/>
                  <a:gd name="T38" fmla="*/ 6692 w 11827"/>
                  <a:gd name="T39" fmla="*/ 8561 h 10118"/>
                  <a:gd name="T40" fmla="*/ 6692 w 11827"/>
                  <a:gd name="T41" fmla="*/ 9339 h 10118"/>
                  <a:gd name="T42" fmla="*/ 1310 w 11827"/>
                  <a:gd name="T43" fmla="*/ 8106 h 10118"/>
                  <a:gd name="T44" fmla="*/ 1310 w 11827"/>
                  <a:gd name="T45" fmla="*/ 5902 h 10118"/>
                  <a:gd name="T46" fmla="*/ 3189 w 11827"/>
                  <a:gd name="T47" fmla="*/ 5448 h 10118"/>
                  <a:gd name="T48" fmla="*/ 2411 w 11827"/>
                  <a:gd name="T49" fmla="*/ 4669 h 10118"/>
                  <a:gd name="T50" fmla="*/ 2411 w 11827"/>
                  <a:gd name="T51" fmla="*/ 9339 h 10118"/>
                  <a:gd name="T52" fmla="*/ 3577 w 11827"/>
                  <a:gd name="T53" fmla="*/ 8951 h 10118"/>
                  <a:gd name="T54" fmla="*/ 2411 w 11827"/>
                  <a:gd name="T55" fmla="*/ 8561 h 10118"/>
                  <a:gd name="T56" fmla="*/ 8638 w 11827"/>
                  <a:gd name="T57" fmla="*/ 779 h 10118"/>
                  <a:gd name="T58" fmla="*/ 9416 w 11827"/>
                  <a:gd name="T59" fmla="*/ 1555 h 10118"/>
                  <a:gd name="T60" fmla="*/ 10974 w 11827"/>
                  <a:gd name="T61" fmla="*/ 3113 h 10118"/>
                  <a:gd name="T62" fmla="*/ 9416 w 11827"/>
                  <a:gd name="T63" fmla="*/ 3892 h 10118"/>
                  <a:gd name="T64" fmla="*/ 9416 w 11827"/>
                  <a:gd name="T65" fmla="*/ 6228 h 10118"/>
                  <a:gd name="T66" fmla="*/ 11827 w 11827"/>
                  <a:gd name="T67" fmla="*/ 3114 h 10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827" h="10118">
                    <a:moveTo>
                      <a:pt x="6692" y="0"/>
                    </a:moveTo>
                    <a:lnTo>
                      <a:pt x="5135" y="0"/>
                    </a:lnTo>
                    <a:cubicBezTo>
                      <a:pt x="4511" y="28"/>
                      <a:pt x="4020" y="542"/>
                      <a:pt x="4020" y="1167"/>
                    </a:cubicBezTo>
                    <a:cubicBezTo>
                      <a:pt x="4020" y="1791"/>
                      <a:pt x="4511" y="2305"/>
                      <a:pt x="5135" y="2333"/>
                    </a:cubicBezTo>
                    <a:lnTo>
                      <a:pt x="6692" y="2333"/>
                    </a:lnTo>
                    <a:cubicBezTo>
                      <a:pt x="7337" y="2333"/>
                      <a:pt x="7859" y="1811"/>
                      <a:pt x="7860" y="1167"/>
                    </a:cubicBezTo>
                    <a:cubicBezTo>
                      <a:pt x="7859" y="523"/>
                      <a:pt x="7337" y="0"/>
                      <a:pt x="6692" y="0"/>
                    </a:cubicBezTo>
                    <a:close/>
                    <a:moveTo>
                      <a:pt x="6692" y="1555"/>
                    </a:moveTo>
                    <a:lnTo>
                      <a:pt x="5135" y="1555"/>
                    </a:lnTo>
                    <a:cubicBezTo>
                      <a:pt x="4921" y="1555"/>
                      <a:pt x="4747" y="1381"/>
                      <a:pt x="4747" y="1167"/>
                    </a:cubicBezTo>
                    <a:cubicBezTo>
                      <a:pt x="4747" y="953"/>
                      <a:pt x="4921" y="779"/>
                      <a:pt x="5135" y="779"/>
                    </a:cubicBezTo>
                    <a:lnTo>
                      <a:pt x="6692" y="779"/>
                    </a:lnTo>
                    <a:cubicBezTo>
                      <a:pt x="6907" y="779"/>
                      <a:pt x="7080" y="953"/>
                      <a:pt x="7080" y="1167"/>
                    </a:cubicBezTo>
                    <a:cubicBezTo>
                      <a:pt x="7080" y="1381"/>
                      <a:pt x="6907" y="1555"/>
                      <a:pt x="6692" y="1555"/>
                    </a:cubicBezTo>
                    <a:close/>
                    <a:moveTo>
                      <a:pt x="6692" y="3891"/>
                    </a:moveTo>
                    <a:lnTo>
                      <a:pt x="5135" y="3891"/>
                    </a:lnTo>
                    <a:cubicBezTo>
                      <a:pt x="4490" y="3891"/>
                      <a:pt x="3967" y="4414"/>
                      <a:pt x="3967" y="5059"/>
                    </a:cubicBezTo>
                    <a:cubicBezTo>
                      <a:pt x="3967" y="5704"/>
                      <a:pt x="4490" y="6227"/>
                      <a:pt x="5135" y="6227"/>
                    </a:cubicBezTo>
                    <a:lnTo>
                      <a:pt x="6692" y="6227"/>
                    </a:lnTo>
                    <a:cubicBezTo>
                      <a:pt x="7337" y="6227"/>
                      <a:pt x="7860" y="5704"/>
                      <a:pt x="7860" y="5059"/>
                    </a:cubicBezTo>
                    <a:cubicBezTo>
                      <a:pt x="7860" y="4414"/>
                      <a:pt x="7337" y="3891"/>
                      <a:pt x="6692" y="3891"/>
                    </a:cubicBezTo>
                    <a:close/>
                    <a:moveTo>
                      <a:pt x="6692" y="5449"/>
                    </a:moveTo>
                    <a:lnTo>
                      <a:pt x="5135" y="5449"/>
                    </a:lnTo>
                    <a:cubicBezTo>
                      <a:pt x="4927" y="5439"/>
                      <a:pt x="4763" y="5268"/>
                      <a:pt x="4763" y="5059"/>
                    </a:cubicBezTo>
                    <a:cubicBezTo>
                      <a:pt x="4763" y="4851"/>
                      <a:pt x="4927" y="4680"/>
                      <a:pt x="5135" y="4670"/>
                    </a:cubicBezTo>
                    <a:lnTo>
                      <a:pt x="6692" y="4670"/>
                    </a:lnTo>
                    <a:cubicBezTo>
                      <a:pt x="6900" y="4680"/>
                      <a:pt x="7064" y="4851"/>
                      <a:pt x="7064" y="5059"/>
                    </a:cubicBezTo>
                    <a:cubicBezTo>
                      <a:pt x="7064" y="5268"/>
                      <a:pt x="6900" y="5439"/>
                      <a:pt x="6692" y="5449"/>
                    </a:cubicBezTo>
                    <a:close/>
                    <a:moveTo>
                      <a:pt x="6692" y="7785"/>
                    </a:moveTo>
                    <a:lnTo>
                      <a:pt x="5135" y="7785"/>
                    </a:lnTo>
                    <a:cubicBezTo>
                      <a:pt x="4491" y="7785"/>
                      <a:pt x="3968" y="8307"/>
                      <a:pt x="3968" y="8951"/>
                    </a:cubicBezTo>
                    <a:cubicBezTo>
                      <a:pt x="3968" y="9595"/>
                      <a:pt x="4490" y="10118"/>
                      <a:pt x="5135" y="10118"/>
                    </a:cubicBezTo>
                    <a:lnTo>
                      <a:pt x="6692" y="10118"/>
                    </a:lnTo>
                    <a:cubicBezTo>
                      <a:pt x="7337" y="10118"/>
                      <a:pt x="7859" y="9595"/>
                      <a:pt x="7860" y="8951"/>
                    </a:cubicBezTo>
                    <a:cubicBezTo>
                      <a:pt x="7859" y="8307"/>
                      <a:pt x="7337" y="7785"/>
                      <a:pt x="6692" y="7785"/>
                    </a:cubicBezTo>
                    <a:close/>
                    <a:moveTo>
                      <a:pt x="6692" y="9339"/>
                    </a:moveTo>
                    <a:lnTo>
                      <a:pt x="5135" y="9339"/>
                    </a:lnTo>
                    <a:cubicBezTo>
                      <a:pt x="4927" y="9330"/>
                      <a:pt x="4763" y="9158"/>
                      <a:pt x="4763" y="8950"/>
                    </a:cubicBezTo>
                    <a:cubicBezTo>
                      <a:pt x="4763" y="8741"/>
                      <a:pt x="4927" y="8570"/>
                      <a:pt x="5135" y="8561"/>
                    </a:cubicBezTo>
                    <a:lnTo>
                      <a:pt x="6692" y="8561"/>
                    </a:lnTo>
                    <a:cubicBezTo>
                      <a:pt x="6900" y="8570"/>
                      <a:pt x="7064" y="8741"/>
                      <a:pt x="7064" y="8950"/>
                    </a:cubicBezTo>
                    <a:cubicBezTo>
                      <a:pt x="7064" y="9158"/>
                      <a:pt x="6900" y="9330"/>
                      <a:pt x="6692" y="9339"/>
                    </a:cubicBezTo>
                    <a:close/>
                    <a:moveTo>
                      <a:pt x="2411" y="8561"/>
                    </a:moveTo>
                    <a:cubicBezTo>
                      <a:pt x="1996" y="8561"/>
                      <a:pt x="1604" y="8401"/>
                      <a:pt x="1310" y="8106"/>
                    </a:cubicBezTo>
                    <a:cubicBezTo>
                      <a:pt x="1017" y="7815"/>
                      <a:pt x="852" y="7419"/>
                      <a:pt x="853" y="7005"/>
                    </a:cubicBezTo>
                    <a:cubicBezTo>
                      <a:pt x="853" y="6587"/>
                      <a:pt x="1016" y="6197"/>
                      <a:pt x="1310" y="5902"/>
                    </a:cubicBezTo>
                    <a:cubicBezTo>
                      <a:pt x="1602" y="5610"/>
                      <a:pt x="1998" y="5446"/>
                      <a:pt x="2411" y="5448"/>
                    </a:cubicBezTo>
                    <a:lnTo>
                      <a:pt x="3189" y="5448"/>
                    </a:lnTo>
                    <a:lnTo>
                      <a:pt x="3189" y="4669"/>
                    </a:lnTo>
                    <a:lnTo>
                      <a:pt x="2411" y="4669"/>
                    </a:lnTo>
                    <a:cubicBezTo>
                      <a:pt x="1092" y="4627"/>
                      <a:pt x="0" y="5685"/>
                      <a:pt x="0" y="7004"/>
                    </a:cubicBezTo>
                    <a:cubicBezTo>
                      <a:pt x="0" y="8324"/>
                      <a:pt x="1092" y="9381"/>
                      <a:pt x="2411" y="9339"/>
                    </a:cubicBezTo>
                    <a:lnTo>
                      <a:pt x="2411" y="10118"/>
                    </a:lnTo>
                    <a:lnTo>
                      <a:pt x="3577" y="8951"/>
                    </a:lnTo>
                    <a:lnTo>
                      <a:pt x="2411" y="7785"/>
                    </a:lnTo>
                    <a:lnTo>
                      <a:pt x="2411" y="8561"/>
                    </a:lnTo>
                    <a:close/>
                    <a:moveTo>
                      <a:pt x="9416" y="779"/>
                    </a:moveTo>
                    <a:lnTo>
                      <a:pt x="8638" y="779"/>
                    </a:lnTo>
                    <a:lnTo>
                      <a:pt x="8638" y="1555"/>
                    </a:lnTo>
                    <a:lnTo>
                      <a:pt x="9416" y="1555"/>
                    </a:lnTo>
                    <a:cubicBezTo>
                      <a:pt x="9832" y="1555"/>
                      <a:pt x="10223" y="1717"/>
                      <a:pt x="10517" y="2012"/>
                    </a:cubicBezTo>
                    <a:cubicBezTo>
                      <a:pt x="10812" y="2306"/>
                      <a:pt x="10974" y="2697"/>
                      <a:pt x="10974" y="3113"/>
                    </a:cubicBezTo>
                    <a:cubicBezTo>
                      <a:pt x="10976" y="3974"/>
                      <a:pt x="10278" y="4672"/>
                      <a:pt x="9416" y="4670"/>
                    </a:cubicBezTo>
                    <a:lnTo>
                      <a:pt x="9416" y="3892"/>
                    </a:lnTo>
                    <a:lnTo>
                      <a:pt x="8250" y="5058"/>
                    </a:lnTo>
                    <a:lnTo>
                      <a:pt x="9416" y="6228"/>
                    </a:lnTo>
                    <a:lnTo>
                      <a:pt x="9416" y="5449"/>
                    </a:lnTo>
                    <a:cubicBezTo>
                      <a:pt x="10735" y="5491"/>
                      <a:pt x="11827" y="4433"/>
                      <a:pt x="11827" y="3114"/>
                    </a:cubicBezTo>
                    <a:cubicBezTo>
                      <a:pt x="11827" y="1794"/>
                      <a:pt x="10735" y="737"/>
                      <a:pt x="9416" y="779"/>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grpSp>
        <p:nvGrpSpPr>
          <p:cNvPr id="37" name="îş1ïdè">
            <a:extLst>
              <a:ext uri="{FF2B5EF4-FFF2-40B4-BE49-F238E27FC236}">
                <a16:creationId xmlns:a16="http://schemas.microsoft.com/office/drawing/2014/main" id="{82FFAB7B-29D7-4E8F-BBAC-4072067B9CFF}"/>
              </a:ext>
            </a:extLst>
          </p:cNvPr>
          <p:cNvGrpSpPr/>
          <p:nvPr/>
        </p:nvGrpSpPr>
        <p:grpSpPr>
          <a:xfrm>
            <a:off x="5304953" y="3997353"/>
            <a:ext cx="1594793" cy="1594793"/>
            <a:chOff x="6514628" y="3921153"/>
            <a:chExt cx="1594793" cy="1594793"/>
          </a:xfrm>
        </p:grpSpPr>
        <p:sp>
          <p:nvSpPr>
            <p:cNvPr id="38" name="iś1iḓè">
              <a:extLst>
                <a:ext uri="{FF2B5EF4-FFF2-40B4-BE49-F238E27FC236}">
                  <a16:creationId xmlns:a16="http://schemas.microsoft.com/office/drawing/2014/main" id="{0C662241-22E2-44BB-A6FF-288193BAED8B}"/>
                </a:ext>
              </a:extLst>
            </p:cNvPr>
            <p:cNvSpPr/>
            <p:nvPr/>
          </p:nvSpPr>
          <p:spPr>
            <a:xfrm>
              <a:off x="6514628" y="3921153"/>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39" name="ïṩlíḍé">
              <a:extLst>
                <a:ext uri="{FF2B5EF4-FFF2-40B4-BE49-F238E27FC236}">
                  <a16:creationId xmlns:a16="http://schemas.microsoft.com/office/drawing/2014/main" id="{921D2456-A6A6-43F5-AD86-0A010D24A2F0}"/>
                </a:ext>
              </a:extLst>
            </p:cNvPr>
            <p:cNvSpPr txBox="1"/>
            <p:nvPr/>
          </p:nvSpPr>
          <p:spPr>
            <a:xfrm>
              <a:off x="6669630" y="4849388"/>
              <a:ext cx="1284788"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BIM</a:t>
              </a:r>
              <a:r>
                <a:rPr lang="zh-CN" altLang="en-US" dirty="0"/>
                <a:t>属性</a:t>
              </a:r>
              <a:endParaRPr lang="id-ID" dirty="0"/>
            </a:p>
          </p:txBody>
        </p:sp>
        <p:grpSp>
          <p:nvGrpSpPr>
            <p:cNvPr id="40" name="íSḷiďé">
              <a:extLst>
                <a:ext uri="{FF2B5EF4-FFF2-40B4-BE49-F238E27FC236}">
                  <a16:creationId xmlns:a16="http://schemas.microsoft.com/office/drawing/2014/main" id="{D3C4F76D-9B36-4F45-9E67-E114739568A5}"/>
                </a:ext>
              </a:extLst>
            </p:cNvPr>
            <p:cNvGrpSpPr/>
            <p:nvPr/>
          </p:nvGrpSpPr>
          <p:grpSpPr>
            <a:xfrm>
              <a:off x="7032656" y="4141015"/>
              <a:ext cx="558736" cy="558736"/>
              <a:chOff x="7032656" y="4141015"/>
              <a:chExt cx="558736" cy="558736"/>
            </a:xfrm>
          </p:grpSpPr>
          <p:sp>
            <p:nvSpPr>
              <p:cNvPr id="41" name="işļîḋe">
                <a:extLst>
                  <a:ext uri="{FF2B5EF4-FFF2-40B4-BE49-F238E27FC236}">
                    <a16:creationId xmlns:a16="http://schemas.microsoft.com/office/drawing/2014/main" id="{4ACDF886-F7E7-4B91-BD49-2C221D8B22CC}"/>
                  </a:ext>
                </a:extLst>
              </p:cNvPr>
              <p:cNvSpPr/>
              <p:nvPr/>
            </p:nvSpPr>
            <p:spPr>
              <a:xfrm>
                <a:off x="7032656" y="4141015"/>
                <a:ext cx="558736" cy="558736"/>
              </a:xfrm>
              <a:prstGeom prst="ellipse">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42" name="islîde">
                <a:extLst>
                  <a:ext uri="{FF2B5EF4-FFF2-40B4-BE49-F238E27FC236}">
                    <a16:creationId xmlns:a16="http://schemas.microsoft.com/office/drawing/2014/main" id="{37BAD877-863A-4D14-95E5-6921B72D1A56}"/>
                  </a:ext>
                </a:extLst>
              </p:cNvPr>
              <p:cNvSpPr/>
              <p:nvPr/>
            </p:nvSpPr>
            <p:spPr>
              <a:xfrm>
                <a:off x="7164431" y="4248716"/>
                <a:ext cx="295185" cy="343332"/>
              </a:xfrm>
              <a:custGeom>
                <a:avLst/>
                <a:gdLst>
                  <a:gd name="T0" fmla="*/ 1280 w 10920"/>
                  <a:gd name="T1" fmla="*/ 12700 h 12700"/>
                  <a:gd name="T2" fmla="*/ 1080 w 10920"/>
                  <a:gd name="T3" fmla="*/ 200 h 12700"/>
                  <a:gd name="T4" fmla="*/ 10720 w 10920"/>
                  <a:gd name="T5" fmla="*/ 0 h 12700"/>
                  <a:gd name="T6" fmla="*/ 10920 w 10920"/>
                  <a:gd name="T7" fmla="*/ 12500 h 12700"/>
                  <a:gd name="T8" fmla="*/ 1480 w 10920"/>
                  <a:gd name="T9" fmla="*/ 12300 h 12700"/>
                  <a:gd name="T10" fmla="*/ 10520 w 10920"/>
                  <a:gd name="T11" fmla="*/ 400 h 12700"/>
                  <a:gd name="T12" fmla="*/ 1480 w 10920"/>
                  <a:gd name="T13" fmla="*/ 12300 h 12700"/>
                  <a:gd name="T14" fmla="*/ 680 w 10920"/>
                  <a:gd name="T15" fmla="*/ 11170 h 12700"/>
                  <a:gd name="T16" fmla="*/ 680 w 10920"/>
                  <a:gd name="T17" fmla="*/ 9810 h 12700"/>
                  <a:gd name="T18" fmla="*/ 1470 w 10920"/>
                  <a:gd name="T19" fmla="*/ 10010 h 12700"/>
                  <a:gd name="T20" fmla="*/ 680 w 10920"/>
                  <a:gd name="T21" fmla="*/ 10210 h 12700"/>
                  <a:gd name="T22" fmla="*/ 680 w 10920"/>
                  <a:gd name="T23" fmla="*/ 10770 h 12700"/>
                  <a:gd name="T24" fmla="*/ 2230 w 10920"/>
                  <a:gd name="T25" fmla="*/ 10970 h 12700"/>
                  <a:gd name="T26" fmla="*/ 2030 w 10920"/>
                  <a:gd name="T27" fmla="*/ 8410 h 12700"/>
                  <a:gd name="T28" fmla="*/ 0 w 10920"/>
                  <a:gd name="T29" fmla="*/ 7730 h 12700"/>
                  <a:gd name="T30" fmla="*/ 1270 w 10920"/>
                  <a:gd name="T31" fmla="*/ 7050 h 12700"/>
                  <a:gd name="T32" fmla="*/ 1270 w 10920"/>
                  <a:gd name="T33" fmla="*/ 7450 h 12700"/>
                  <a:gd name="T34" fmla="*/ 400 w 10920"/>
                  <a:gd name="T35" fmla="*/ 7730 h 12700"/>
                  <a:gd name="T36" fmla="*/ 2030 w 10920"/>
                  <a:gd name="T37" fmla="*/ 8010 h 12700"/>
                  <a:gd name="T38" fmla="*/ 2030 w 10920"/>
                  <a:gd name="T39" fmla="*/ 8410 h 12700"/>
                  <a:gd name="T40" fmla="*/ 680 w 10920"/>
                  <a:gd name="T41" fmla="*/ 5650 h 12700"/>
                  <a:gd name="T42" fmla="*/ 680 w 10920"/>
                  <a:gd name="T43" fmla="*/ 4290 h 12700"/>
                  <a:gd name="T44" fmla="*/ 1470 w 10920"/>
                  <a:gd name="T45" fmla="*/ 4490 h 12700"/>
                  <a:gd name="T46" fmla="*/ 680 w 10920"/>
                  <a:gd name="T47" fmla="*/ 4690 h 12700"/>
                  <a:gd name="T48" fmla="*/ 680 w 10920"/>
                  <a:gd name="T49" fmla="*/ 5250 h 12700"/>
                  <a:gd name="T50" fmla="*/ 2230 w 10920"/>
                  <a:gd name="T51" fmla="*/ 5450 h 12700"/>
                  <a:gd name="T52" fmla="*/ 2030 w 10920"/>
                  <a:gd name="T53" fmla="*/ 2900 h 12700"/>
                  <a:gd name="T54" fmla="*/ 0 w 10920"/>
                  <a:gd name="T55" fmla="*/ 2220 h 12700"/>
                  <a:gd name="T56" fmla="*/ 1270 w 10920"/>
                  <a:gd name="T57" fmla="*/ 1540 h 12700"/>
                  <a:gd name="T58" fmla="*/ 1270 w 10920"/>
                  <a:gd name="T59" fmla="*/ 1940 h 12700"/>
                  <a:gd name="T60" fmla="*/ 400 w 10920"/>
                  <a:gd name="T61" fmla="*/ 2220 h 12700"/>
                  <a:gd name="T62" fmla="*/ 2030 w 10920"/>
                  <a:gd name="T63" fmla="*/ 2500 h 12700"/>
                  <a:gd name="T64" fmla="*/ 2030 w 10920"/>
                  <a:gd name="T65" fmla="*/ 2900 h 12700"/>
                  <a:gd name="T66" fmla="*/ 3760 w 10920"/>
                  <a:gd name="T67" fmla="*/ 2610 h 12700"/>
                  <a:gd name="T68" fmla="*/ 3760 w 10920"/>
                  <a:gd name="T69" fmla="*/ 2410 h 12700"/>
                  <a:gd name="T70" fmla="*/ 9400 w 10920"/>
                  <a:gd name="T71" fmla="*/ 2510 h 12700"/>
                  <a:gd name="T72" fmla="*/ 9300 w 10920"/>
                  <a:gd name="T73" fmla="*/ 5170 h 12700"/>
                  <a:gd name="T74" fmla="*/ 3660 w 10920"/>
                  <a:gd name="T75" fmla="*/ 5070 h 12700"/>
                  <a:gd name="T76" fmla="*/ 9300 w 10920"/>
                  <a:gd name="T77" fmla="*/ 4970 h 12700"/>
                  <a:gd name="T78" fmla="*/ 9300 w 10920"/>
                  <a:gd name="T79" fmla="*/ 5170 h 12700"/>
                  <a:gd name="T80" fmla="*/ 3760 w 10920"/>
                  <a:gd name="T81" fmla="*/ 7730 h 12700"/>
                  <a:gd name="T82" fmla="*/ 3760 w 10920"/>
                  <a:gd name="T83" fmla="*/ 7530 h 12700"/>
                  <a:gd name="T84" fmla="*/ 9400 w 10920"/>
                  <a:gd name="T85" fmla="*/ 7630 h 12700"/>
                  <a:gd name="T86" fmla="*/ 9300 w 10920"/>
                  <a:gd name="T87" fmla="*/ 10290 h 12700"/>
                  <a:gd name="T88" fmla="*/ 3660 w 10920"/>
                  <a:gd name="T89" fmla="*/ 10190 h 12700"/>
                  <a:gd name="T90" fmla="*/ 9300 w 10920"/>
                  <a:gd name="T91" fmla="*/ 10090 h 12700"/>
                  <a:gd name="T92" fmla="*/ 9300 w 10920"/>
                  <a:gd name="T93" fmla="*/ 10290 h 1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920" h="12700">
                    <a:moveTo>
                      <a:pt x="10720" y="12700"/>
                    </a:moveTo>
                    <a:lnTo>
                      <a:pt x="1280" y="12700"/>
                    </a:lnTo>
                    <a:cubicBezTo>
                      <a:pt x="1170" y="12700"/>
                      <a:pt x="1080" y="12610"/>
                      <a:pt x="1080" y="12500"/>
                    </a:cubicBezTo>
                    <a:lnTo>
                      <a:pt x="1080" y="200"/>
                    </a:lnTo>
                    <a:cubicBezTo>
                      <a:pt x="1080" y="90"/>
                      <a:pt x="1170" y="0"/>
                      <a:pt x="1280" y="0"/>
                    </a:cubicBezTo>
                    <a:lnTo>
                      <a:pt x="10720" y="0"/>
                    </a:lnTo>
                    <a:cubicBezTo>
                      <a:pt x="10830" y="0"/>
                      <a:pt x="10920" y="90"/>
                      <a:pt x="10920" y="200"/>
                    </a:cubicBezTo>
                    <a:lnTo>
                      <a:pt x="10920" y="12500"/>
                    </a:lnTo>
                    <a:cubicBezTo>
                      <a:pt x="10920" y="12610"/>
                      <a:pt x="10830" y="12700"/>
                      <a:pt x="10720" y="12700"/>
                    </a:cubicBezTo>
                    <a:close/>
                    <a:moveTo>
                      <a:pt x="1480" y="12300"/>
                    </a:moveTo>
                    <a:lnTo>
                      <a:pt x="10520" y="12300"/>
                    </a:lnTo>
                    <a:lnTo>
                      <a:pt x="10520" y="400"/>
                    </a:lnTo>
                    <a:lnTo>
                      <a:pt x="1480" y="400"/>
                    </a:lnTo>
                    <a:lnTo>
                      <a:pt x="1480" y="12300"/>
                    </a:lnTo>
                    <a:close/>
                    <a:moveTo>
                      <a:pt x="2030" y="11170"/>
                    </a:moveTo>
                    <a:lnTo>
                      <a:pt x="680" y="11170"/>
                    </a:lnTo>
                    <a:cubicBezTo>
                      <a:pt x="300" y="11170"/>
                      <a:pt x="0" y="10860"/>
                      <a:pt x="0" y="10490"/>
                    </a:cubicBezTo>
                    <a:cubicBezTo>
                      <a:pt x="0" y="10120"/>
                      <a:pt x="310" y="9810"/>
                      <a:pt x="680" y="9810"/>
                    </a:cubicBezTo>
                    <a:lnTo>
                      <a:pt x="1270" y="9810"/>
                    </a:lnTo>
                    <a:cubicBezTo>
                      <a:pt x="1380" y="9810"/>
                      <a:pt x="1470" y="9900"/>
                      <a:pt x="1470" y="10010"/>
                    </a:cubicBezTo>
                    <a:cubicBezTo>
                      <a:pt x="1470" y="10120"/>
                      <a:pt x="1380" y="10210"/>
                      <a:pt x="1270" y="10210"/>
                    </a:cubicBezTo>
                    <a:lnTo>
                      <a:pt x="680" y="10210"/>
                    </a:lnTo>
                    <a:cubicBezTo>
                      <a:pt x="520" y="10210"/>
                      <a:pt x="400" y="10340"/>
                      <a:pt x="400" y="10490"/>
                    </a:cubicBezTo>
                    <a:cubicBezTo>
                      <a:pt x="400" y="10650"/>
                      <a:pt x="530" y="10770"/>
                      <a:pt x="680" y="10770"/>
                    </a:cubicBezTo>
                    <a:lnTo>
                      <a:pt x="2030" y="10770"/>
                    </a:lnTo>
                    <a:cubicBezTo>
                      <a:pt x="2140" y="10770"/>
                      <a:pt x="2230" y="10860"/>
                      <a:pt x="2230" y="10970"/>
                    </a:cubicBezTo>
                    <a:cubicBezTo>
                      <a:pt x="2230" y="11080"/>
                      <a:pt x="2140" y="11170"/>
                      <a:pt x="2030" y="11170"/>
                    </a:cubicBezTo>
                    <a:close/>
                    <a:moveTo>
                      <a:pt x="2030" y="8410"/>
                    </a:moveTo>
                    <a:lnTo>
                      <a:pt x="680" y="8410"/>
                    </a:lnTo>
                    <a:cubicBezTo>
                      <a:pt x="300" y="8410"/>
                      <a:pt x="0" y="8100"/>
                      <a:pt x="0" y="7730"/>
                    </a:cubicBezTo>
                    <a:cubicBezTo>
                      <a:pt x="0" y="7350"/>
                      <a:pt x="310" y="7050"/>
                      <a:pt x="680" y="7050"/>
                    </a:cubicBezTo>
                    <a:lnTo>
                      <a:pt x="1270" y="7050"/>
                    </a:lnTo>
                    <a:cubicBezTo>
                      <a:pt x="1380" y="7050"/>
                      <a:pt x="1470" y="7140"/>
                      <a:pt x="1470" y="7250"/>
                    </a:cubicBezTo>
                    <a:cubicBezTo>
                      <a:pt x="1470" y="7360"/>
                      <a:pt x="1380" y="7450"/>
                      <a:pt x="1270" y="7450"/>
                    </a:cubicBezTo>
                    <a:lnTo>
                      <a:pt x="680" y="7450"/>
                    </a:lnTo>
                    <a:cubicBezTo>
                      <a:pt x="520" y="7450"/>
                      <a:pt x="400" y="7580"/>
                      <a:pt x="400" y="7730"/>
                    </a:cubicBezTo>
                    <a:cubicBezTo>
                      <a:pt x="400" y="7890"/>
                      <a:pt x="530" y="8010"/>
                      <a:pt x="680" y="8010"/>
                    </a:cubicBezTo>
                    <a:lnTo>
                      <a:pt x="2030" y="8010"/>
                    </a:lnTo>
                    <a:cubicBezTo>
                      <a:pt x="2140" y="8010"/>
                      <a:pt x="2230" y="8100"/>
                      <a:pt x="2230" y="8210"/>
                    </a:cubicBezTo>
                    <a:cubicBezTo>
                      <a:pt x="2230" y="8320"/>
                      <a:pt x="2140" y="8410"/>
                      <a:pt x="2030" y="8410"/>
                    </a:cubicBezTo>
                    <a:close/>
                    <a:moveTo>
                      <a:pt x="2030" y="5650"/>
                    </a:moveTo>
                    <a:lnTo>
                      <a:pt x="680" y="5650"/>
                    </a:lnTo>
                    <a:cubicBezTo>
                      <a:pt x="300" y="5650"/>
                      <a:pt x="0" y="5340"/>
                      <a:pt x="0" y="4970"/>
                    </a:cubicBezTo>
                    <a:cubicBezTo>
                      <a:pt x="0" y="4590"/>
                      <a:pt x="310" y="4290"/>
                      <a:pt x="680" y="4290"/>
                    </a:cubicBezTo>
                    <a:lnTo>
                      <a:pt x="1270" y="4290"/>
                    </a:lnTo>
                    <a:cubicBezTo>
                      <a:pt x="1380" y="4290"/>
                      <a:pt x="1470" y="4380"/>
                      <a:pt x="1470" y="4490"/>
                    </a:cubicBezTo>
                    <a:cubicBezTo>
                      <a:pt x="1470" y="4600"/>
                      <a:pt x="1380" y="4690"/>
                      <a:pt x="1270" y="4690"/>
                    </a:cubicBezTo>
                    <a:lnTo>
                      <a:pt x="680" y="4690"/>
                    </a:lnTo>
                    <a:cubicBezTo>
                      <a:pt x="520" y="4690"/>
                      <a:pt x="400" y="4820"/>
                      <a:pt x="400" y="4970"/>
                    </a:cubicBezTo>
                    <a:cubicBezTo>
                      <a:pt x="400" y="5130"/>
                      <a:pt x="530" y="5250"/>
                      <a:pt x="680" y="5250"/>
                    </a:cubicBezTo>
                    <a:lnTo>
                      <a:pt x="2030" y="5250"/>
                    </a:lnTo>
                    <a:cubicBezTo>
                      <a:pt x="2140" y="5250"/>
                      <a:pt x="2230" y="5340"/>
                      <a:pt x="2230" y="5450"/>
                    </a:cubicBezTo>
                    <a:cubicBezTo>
                      <a:pt x="2230" y="5560"/>
                      <a:pt x="2140" y="5650"/>
                      <a:pt x="2030" y="5650"/>
                    </a:cubicBezTo>
                    <a:close/>
                    <a:moveTo>
                      <a:pt x="2030" y="2900"/>
                    </a:moveTo>
                    <a:lnTo>
                      <a:pt x="680" y="2900"/>
                    </a:lnTo>
                    <a:cubicBezTo>
                      <a:pt x="300" y="2900"/>
                      <a:pt x="0" y="2590"/>
                      <a:pt x="0" y="2220"/>
                    </a:cubicBezTo>
                    <a:cubicBezTo>
                      <a:pt x="0" y="1850"/>
                      <a:pt x="310" y="1540"/>
                      <a:pt x="680" y="1540"/>
                    </a:cubicBezTo>
                    <a:lnTo>
                      <a:pt x="1270" y="1540"/>
                    </a:lnTo>
                    <a:cubicBezTo>
                      <a:pt x="1380" y="1540"/>
                      <a:pt x="1470" y="1630"/>
                      <a:pt x="1470" y="1740"/>
                    </a:cubicBezTo>
                    <a:cubicBezTo>
                      <a:pt x="1470" y="1850"/>
                      <a:pt x="1380" y="1940"/>
                      <a:pt x="1270" y="1940"/>
                    </a:cubicBezTo>
                    <a:lnTo>
                      <a:pt x="680" y="1940"/>
                    </a:lnTo>
                    <a:cubicBezTo>
                      <a:pt x="520" y="1940"/>
                      <a:pt x="400" y="2070"/>
                      <a:pt x="400" y="2220"/>
                    </a:cubicBezTo>
                    <a:cubicBezTo>
                      <a:pt x="400" y="2380"/>
                      <a:pt x="530" y="2500"/>
                      <a:pt x="680" y="2500"/>
                    </a:cubicBezTo>
                    <a:lnTo>
                      <a:pt x="2030" y="2500"/>
                    </a:lnTo>
                    <a:cubicBezTo>
                      <a:pt x="2140" y="2500"/>
                      <a:pt x="2230" y="2590"/>
                      <a:pt x="2230" y="2700"/>
                    </a:cubicBezTo>
                    <a:cubicBezTo>
                      <a:pt x="2230" y="2810"/>
                      <a:pt x="2140" y="2900"/>
                      <a:pt x="2030" y="2900"/>
                    </a:cubicBezTo>
                    <a:close/>
                    <a:moveTo>
                      <a:pt x="9300" y="2610"/>
                    </a:moveTo>
                    <a:lnTo>
                      <a:pt x="3760" y="2610"/>
                    </a:lnTo>
                    <a:cubicBezTo>
                      <a:pt x="3700" y="2610"/>
                      <a:pt x="3660" y="2570"/>
                      <a:pt x="3660" y="2510"/>
                    </a:cubicBezTo>
                    <a:cubicBezTo>
                      <a:pt x="3660" y="2450"/>
                      <a:pt x="3700" y="2410"/>
                      <a:pt x="3760" y="2410"/>
                    </a:cubicBezTo>
                    <a:lnTo>
                      <a:pt x="9300" y="2410"/>
                    </a:lnTo>
                    <a:cubicBezTo>
                      <a:pt x="9360" y="2410"/>
                      <a:pt x="9400" y="2450"/>
                      <a:pt x="9400" y="2510"/>
                    </a:cubicBezTo>
                    <a:cubicBezTo>
                      <a:pt x="9400" y="2560"/>
                      <a:pt x="9360" y="2610"/>
                      <a:pt x="9300" y="2610"/>
                    </a:cubicBezTo>
                    <a:close/>
                    <a:moveTo>
                      <a:pt x="9300" y="5170"/>
                    </a:moveTo>
                    <a:lnTo>
                      <a:pt x="3760" y="5170"/>
                    </a:lnTo>
                    <a:cubicBezTo>
                      <a:pt x="3700" y="5170"/>
                      <a:pt x="3660" y="5130"/>
                      <a:pt x="3660" y="5070"/>
                    </a:cubicBezTo>
                    <a:cubicBezTo>
                      <a:pt x="3660" y="5010"/>
                      <a:pt x="3700" y="4970"/>
                      <a:pt x="3760" y="4970"/>
                    </a:cubicBezTo>
                    <a:lnTo>
                      <a:pt x="9300" y="4970"/>
                    </a:lnTo>
                    <a:cubicBezTo>
                      <a:pt x="9360" y="4970"/>
                      <a:pt x="9400" y="5010"/>
                      <a:pt x="9400" y="5070"/>
                    </a:cubicBezTo>
                    <a:cubicBezTo>
                      <a:pt x="9400" y="5120"/>
                      <a:pt x="9360" y="5170"/>
                      <a:pt x="9300" y="5170"/>
                    </a:cubicBezTo>
                    <a:close/>
                    <a:moveTo>
                      <a:pt x="9300" y="7730"/>
                    </a:moveTo>
                    <a:lnTo>
                      <a:pt x="3760" y="7730"/>
                    </a:lnTo>
                    <a:cubicBezTo>
                      <a:pt x="3700" y="7730"/>
                      <a:pt x="3660" y="7690"/>
                      <a:pt x="3660" y="7630"/>
                    </a:cubicBezTo>
                    <a:cubicBezTo>
                      <a:pt x="3660" y="7570"/>
                      <a:pt x="3700" y="7530"/>
                      <a:pt x="3760" y="7530"/>
                    </a:cubicBezTo>
                    <a:lnTo>
                      <a:pt x="9300" y="7530"/>
                    </a:lnTo>
                    <a:cubicBezTo>
                      <a:pt x="9360" y="7530"/>
                      <a:pt x="9400" y="7570"/>
                      <a:pt x="9400" y="7630"/>
                    </a:cubicBezTo>
                    <a:cubicBezTo>
                      <a:pt x="9400" y="7690"/>
                      <a:pt x="9360" y="7730"/>
                      <a:pt x="9300" y="7730"/>
                    </a:cubicBezTo>
                    <a:close/>
                    <a:moveTo>
                      <a:pt x="9300" y="10290"/>
                    </a:moveTo>
                    <a:lnTo>
                      <a:pt x="3760" y="10290"/>
                    </a:lnTo>
                    <a:cubicBezTo>
                      <a:pt x="3700" y="10290"/>
                      <a:pt x="3660" y="10250"/>
                      <a:pt x="3660" y="10190"/>
                    </a:cubicBezTo>
                    <a:cubicBezTo>
                      <a:pt x="3660" y="10130"/>
                      <a:pt x="3700" y="10090"/>
                      <a:pt x="3760" y="10090"/>
                    </a:cubicBezTo>
                    <a:lnTo>
                      <a:pt x="9300" y="10090"/>
                    </a:lnTo>
                    <a:cubicBezTo>
                      <a:pt x="9360" y="10090"/>
                      <a:pt x="9400" y="10130"/>
                      <a:pt x="9400" y="10190"/>
                    </a:cubicBezTo>
                    <a:cubicBezTo>
                      <a:pt x="9400" y="10250"/>
                      <a:pt x="9360" y="10290"/>
                      <a:pt x="9300" y="10290"/>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grpSp>
        <p:nvGrpSpPr>
          <p:cNvPr id="43" name="iś1ïde">
            <a:extLst>
              <a:ext uri="{FF2B5EF4-FFF2-40B4-BE49-F238E27FC236}">
                <a16:creationId xmlns:a16="http://schemas.microsoft.com/office/drawing/2014/main" id="{2FDAE58D-B7B4-4294-964C-2B7586F2BBDF}"/>
              </a:ext>
            </a:extLst>
          </p:cNvPr>
          <p:cNvGrpSpPr/>
          <p:nvPr/>
        </p:nvGrpSpPr>
        <p:grpSpPr>
          <a:xfrm>
            <a:off x="2860203" y="3997353"/>
            <a:ext cx="1594793" cy="1594793"/>
            <a:chOff x="4069878" y="3921153"/>
            <a:chExt cx="1594793" cy="1594793"/>
          </a:xfrm>
        </p:grpSpPr>
        <p:sp>
          <p:nvSpPr>
            <p:cNvPr id="44" name="ïsľïḑe">
              <a:extLst>
                <a:ext uri="{FF2B5EF4-FFF2-40B4-BE49-F238E27FC236}">
                  <a16:creationId xmlns:a16="http://schemas.microsoft.com/office/drawing/2014/main" id="{8D5C2B3A-9CC8-41E0-821D-66E2B1B9B210}"/>
                </a:ext>
              </a:extLst>
            </p:cNvPr>
            <p:cNvSpPr/>
            <p:nvPr/>
          </p:nvSpPr>
          <p:spPr>
            <a:xfrm>
              <a:off x="4069878" y="3921153"/>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45" name="iṥḷîḑè">
              <a:extLst>
                <a:ext uri="{FF2B5EF4-FFF2-40B4-BE49-F238E27FC236}">
                  <a16:creationId xmlns:a16="http://schemas.microsoft.com/office/drawing/2014/main" id="{921D2456-A6A6-43F5-AD86-0A010D24A2F0}"/>
                </a:ext>
              </a:extLst>
            </p:cNvPr>
            <p:cNvSpPr txBox="1"/>
            <p:nvPr/>
          </p:nvSpPr>
          <p:spPr>
            <a:xfrm>
              <a:off x="4224880" y="4849388"/>
              <a:ext cx="1284788"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模型剖切</a:t>
              </a:r>
              <a:endParaRPr lang="id-ID" dirty="0"/>
            </a:p>
          </p:txBody>
        </p:sp>
        <p:grpSp>
          <p:nvGrpSpPr>
            <p:cNvPr id="46" name="îŝļïḍê">
              <a:extLst>
                <a:ext uri="{FF2B5EF4-FFF2-40B4-BE49-F238E27FC236}">
                  <a16:creationId xmlns:a16="http://schemas.microsoft.com/office/drawing/2014/main" id="{55826E60-B144-41E9-A046-CA4077F7A671}"/>
                </a:ext>
              </a:extLst>
            </p:cNvPr>
            <p:cNvGrpSpPr/>
            <p:nvPr/>
          </p:nvGrpSpPr>
          <p:grpSpPr>
            <a:xfrm>
              <a:off x="4587906" y="4141015"/>
              <a:ext cx="558736" cy="558736"/>
              <a:chOff x="4587906" y="4141015"/>
              <a:chExt cx="558736" cy="558736"/>
            </a:xfrm>
          </p:grpSpPr>
          <p:sp>
            <p:nvSpPr>
              <p:cNvPr id="47" name="îṥlídê">
                <a:extLst>
                  <a:ext uri="{FF2B5EF4-FFF2-40B4-BE49-F238E27FC236}">
                    <a16:creationId xmlns:a16="http://schemas.microsoft.com/office/drawing/2014/main" id="{46451C00-A223-4F12-BA25-ABBA45936971}"/>
                  </a:ext>
                </a:extLst>
              </p:cNvPr>
              <p:cNvSpPr/>
              <p:nvPr/>
            </p:nvSpPr>
            <p:spPr>
              <a:xfrm>
                <a:off x="4587906" y="4141015"/>
                <a:ext cx="558736" cy="558736"/>
              </a:xfrm>
              <a:prstGeom prst="ellipse">
                <a:avLst/>
              </a:prstGeom>
              <a:solidFill>
                <a:schemeClr val="accent2"/>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48" name="îŝľîḓe">
                <a:extLst>
                  <a:ext uri="{FF2B5EF4-FFF2-40B4-BE49-F238E27FC236}">
                    <a16:creationId xmlns:a16="http://schemas.microsoft.com/office/drawing/2014/main" id="{4D123CF7-10B3-4BCB-B3BF-E72B5F3F978A}"/>
                  </a:ext>
                </a:extLst>
              </p:cNvPr>
              <p:cNvSpPr/>
              <p:nvPr/>
            </p:nvSpPr>
            <p:spPr>
              <a:xfrm>
                <a:off x="4713397" y="4266475"/>
                <a:ext cx="307753" cy="307816"/>
              </a:xfrm>
              <a:custGeom>
                <a:avLst/>
                <a:gdLst>
                  <a:gd name="T0" fmla="*/ 0 w 10375"/>
                  <a:gd name="T1" fmla="*/ 250 h 10377"/>
                  <a:gd name="T2" fmla="*/ 2075 w 10375"/>
                  <a:gd name="T3" fmla="*/ 0 h 10377"/>
                  <a:gd name="T4" fmla="*/ 2325 w 10375"/>
                  <a:gd name="T5" fmla="*/ 563 h 10377"/>
                  <a:gd name="T6" fmla="*/ 813 w 10375"/>
                  <a:gd name="T7" fmla="*/ 813 h 10377"/>
                  <a:gd name="T8" fmla="*/ 563 w 10375"/>
                  <a:gd name="T9" fmla="*/ 2325 h 10377"/>
                  <a:gd name="T10" fmla="*/ 0 w 10375"/>
                  <a:gd name="T11" fmla="*/ 2075 h 10377"/>
                  <a:gd name="T12" fmla="*/ 8050 w 10375"/>
                  <a:gd name="T13" fmla="*/ 570 h 10377"/>
                  <a:gd name="T14" fmla="*/ 9563 w 10375"/>
                  <a:gd name="T15" fmla="*/ 820 h 10377"/>
                  <a:gd name="T16" fmla="*/ 9813 w 10375"/>
                  <a:gd name="T17" fmla="*/ 2333 h 10377"/>
                  <a:gd name="T18" fmla="*/ 10375 w 10375"/>
                  <a:gd name="T19" fmla="*/ 2083 h 10377"/>
                  <a:gd name="T20" fmla="*/ 10125 w 10375"/>
                  <a:gd name="T21" fmla="*/ 8 h 10377"/>
                  <a:gd name="T22" fmla="*/ 8050 w 10375"/>
                  <a:gd name="T23" fmla="*/ 258 h 10377"/>
                  <a:gd name="T24" fmla="*/ 9813 w 10375"/>
                  <a:gd name="T25" fmla="*/ 8052 h 10377"/>
                  <a:gd name="T26" fmla="*/ 9563 w 10375"/>
                  <a:gd name="T27" fmla="*/ 9564 h 10377"/>
                  <a:gd name="T28" fmla="*/ 8050 w 10375"/>
                  <a:gd name="T29" fmla="*/ 9814 h 10377"/>
                  <a:gd name="T30" fmla="*/ 8300 w 10375"/>
                  <a:gd name="T31" fmla="*/ 10377 h 10377"/>
                  <a:gd name="T32" fmla="*/ 10375 w 10375"/>
                  <a:gd name="T33" fmla="*/ 10127 h 10377"/>
                  <a:gd name="T34" fmla="*/ 10125 w 10375"/>
                  <a:gd name="T35" fmla="*/ 8052 h 10377"/>
                  <a:gd name="T36" fmla="*/ 2325 w 10375"/>
                  <a:gd name="T37" fmla="*/ 9814 h 10377"/>
                  <a:gd name="T38" fmla="*/ 813 w 10375"/>
                  <a:gd name="T39" fmla="*/ 9564 h 10377"/>
                  <a:gd name="T40" fmla="*/ 563 w 10375"/>
                  <a:gd name="T41" fmla="*/ 8052 h 10377"/>
                  <a:gd name="T42" fmla="*/ 0 w 10375"/>
                  <a:gd name="T43" fmla="*/ 8302 h 10377"/>
                  <a:gd name="T44" fmla="*/ 250 w 10375"/>
                  <a:gd name="T45" fmla="*/ 10377 h 10377"/>
                  <a:gd name="T46" fmla="*/ 2325 w 10375"/>
                  <a:gd name="T47" fmla="*/ 10127 h 10377"/>
                  <a:gd name="T48" fmla="*/ 5525 w 10375"/>
                  <a:gd name="T49" fmla="*/ 1520 h 10377"/>
                  <a:gd name="T50" fmla="*/ 4825 w 10375"/>
                  <a:gd name="T51" fmla="*/ 1520 h 10377"/>
                  <a:gd name="T52" fmla="*/ 5175 w 10375"/>
                  <a:gd name="T53" fmla="*/ 3570 h 10377"/>
                  <a:gd name="T54" fmla="*/ 5516 w 10375"/>
                  <a:gd name="T55" fmla="*/ 8819 h 10377"/>
                  <a:gd name="T56" fmla="*/ 5166 w 10375"/>
                  <a:gd name="T57" fmla="*/ 6773 h 10377"/>
                  <a:gd name="T58" fmla="*/ 4816 w 10375"/>
                  <a:gd name="T59" fmla="*/ 8820 h 10377"/>
                  <a:gd name="T60" fmla="*/ 5516 w 10375"/>
                  <a:gd name="T61" fmla="*/ 8819 h 10377"/>
                  <a:gd name="T62" fmla="*/ 8826 w 10375"/>
                  <a:gd name="T63" fmla="*/ 5529 h 10377"/>
                  <a:gd name="T64" fmla="*/ 8826 w 10375"/>
                  <a:gd name="T65" fmla="*/ 4829 h 10377"/>
                  <a:gd name="T66" fmla="*/ 6776 w 10375"/>
                  <a:gd name="T67" fmla="*/ 5179 h 10377"/>
                  <a:gd name="T68" fmla="*/ 1525 w 10375"/>
                  <a:gd name="T69" fmla="*/ 5533 h 10377"/>
                  <a:gd name="T70" fmla="*/ 3575 w 10375"/>
                  <a:gd name="T71" fmla="*/ 5183 h 10377"/>
                  <a:gd name="T72" fmla="*/ 1525 w 10375"/>
                  <a:gd name="T73" fmla="*/ 4833 h 10377"/>
                  <a:gd name="T74" fmla="*/ 1525 w 10375"/>
                  <a:gd name="T75" fmla="*/ 5533 h 10377"/>
                  <a:gd name="T76" fmla="*/ 4050 w 10375"/>
                  <a:gd name="T77" fmla="*/ 5177 h 10377"/>
                  <a:gd name="T78" fmla="*/ 6300 w 10375"/>
                  <a:gd name="T79" fmla="*/ 517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75" h="10377">
                    <a:moveTo>
                      <a:pt x="0" y="2075"/>
                    </a:moveTo>
                    <a:lnTo>
                      <a:pt x="0" y="250"/>
                    </a:lnTo>
                    <a:cubicBezTo>
                      <a:pt x="0" y="113"/>
                      <a:pt x="113" y="0"/>
                      <a:pt x="250" y="0"/>
                    </a:cubicBezTo>
                    <a:lnTo>
                      <a:pt x="2075" y="0"/>
                    </a:lnTo>
                    <a:cubicBezTo>
                      <a:pt x="2213" y="0"/>
                      <a:pt x="2325" y="113"/>
                      <a:pt x="2325" y="250"/>
                    </a:cubicBezTo>
                    <a:lnTo>
                      <a:pt x="2325" y="563"/>
                    </a:lnTo>
                    <a:cubicBezTo>
                      <a:pt x="2325" y="700"/>
                      <a:pt x="2213" y="813"/>
                      <a:pt x="2075" y="813"/>
                    </a:cubicBezTo>
                    <a:lnTo>
                      <a:pt x="813" y="813"/>
                    </a:lnTo>
                    <a:lnTo>
                      <a:pt x="813" y="2075"/>
                    </a:lnTo>
                    <a:cubicBezTo>
                      <a:pt x="813" y="2213"/>
                      <a:pt x="700" y="2325"/>
                      <a:pt x="563" y="2325"/>
                    </a:cubicBezTo>
                    <a:lnTo>
                      <a:pt x="250" y="2325"/>
                    </a:lnTo>
                    <a:cubicBezTo>
                      <a:pt x="112" y="2325"/>
                      <a:pt x="0" y="2214"/>
                      <a:pt x="0" y="2075"/>
                    </a:cubicBezTo>
                    <a:close/>
                    <a:moveTo>
                      <a:pt x="8050" y="258"/>
                    </a:moveTo>
                    <a:lnTo>
                      <a:pt x="8050" y="570"/>
                    </a:lnTo>
                    <a:cubicBezTo>
                      <a:pt x="8050" y="708"/>
                      <a:pt x="8163" y="820"/>
                      <a:pt x="8300" y="820"/>
                    </a:cubicBezTo>
                    <a:lnTo>
                      <a:pt x="9563" y="820"/>
                    </a:lnTo>
                    <a:lnTo>
                      <a:pt x="9563" y="2083"/>
                    </a:lnTo>
                    <a:cubicBezTo>
                      <a:pt x="9563" y="2220"/>
                      <a:pt x="9675" y="2333"/>
                      <a:pt x="9813" y="2333"/>
                    </a:cubicBezTo>
                    <a:lnTo>
                      <a:pt x="10125" y="2333"/>
                    </a:lnTo>
                    <a:cubicBezTo>
                      <a:pt x="10263" y="2333"/>
                      <a:pt x="10375" y="2220"/>
                      <a:pt x="10375" y="2083"/>
                    </a:cubicBezTo>
                    <a:lnTo>
                      <a:pt x="10375" y="258"/>
                    </a:lnTo>
                    <a:cubicBezTo>
                      <a:pt x="10375" y="120"/>
                      <a:pt x="10263" y="8"/>
                      <a:pt x="10125" y="8"/>
                    </a:cubicBezTo>
                    <a:lnTo>
                      <a:pt x="8300" y="8"/>
                    </a:lnTo>
                    <a:cubicBezTo>
                      <a:pt x="8163" y="8"/>
                      <a:pt x="8050" y="120"/>
                      <a:pt x="8050" y="258"/>
                    </a:cubicBezTo>
                    <a:close/>
                    <a:moveTo>
                      <a:pt x="10125" y="8052"/>
                    </a:moveTo>
                    <a:lnTo>
                      <a:pt x="9813" y="8052"/>
                    </a:lnTo>
                    <a:cubicBezTo>
                      <a:pt x="9675" y="8052"/>
                      <a:pt x="9563" y="8164"/>
                      <a:pt x="9563" y="8302"/>
                    </a:cubicBezTo>
                    <a:lnTo>
                      <a:pt x="9563" y="9564"/>
                    </a:lnTo>
                    <a:lnTo>
                      <a:pt x="8300" y="9564"/>
                    </a:lnTo>
                    <a:cubicBezTo>
                      <a:pt x="8163" y="9564"/>
                      <a:pt x="8050" y="9677"/>
                      <a:pt x="8050" y="9814"/>
                    </a:cubicBezTo>
                    <a:lnTo>
                      <a:pt x="8050" y="10127"/>
                    </a:lnTo>
                    <a:cubicBezTo>
                      <a:pt x="8050" y="10264"/>
                      <a:pt x="8163" y="10377"/>
                      <a:pt x="8300" y="10377"/>
                    </a:cubicBezTo>
                    <a:lnTo>
                      <a:pt x="10125" y="10377"/>
                    </a:lnTo>
                    <a:cubicBezTo>
                      <a:pt x="10263" y="10377"/>
                      <a:pt x="10375" y="10264"/>
                      <a:pt x="10375" y="10127"/>
                    </a:cubicBezTo>
                    <a:lnTo>
                      <a:pt x="10375" y="8302"/>
                    </a:lnTo>
                    <a:cubicBezTo>
                      <a:pt x="10375" y="8164"/>
                      <a:pt x="10263" y="8052"/>
                      <a:pt x="10125" y="8052"/>
                    </a:cubicBezTo>
                    <a:close/>
                    <a:moveTo>
                      <a:pt x="2325" y="10127"/>
                    </a:moveTo>
                    <a:lnTo>
                      <a:pt x="2325" y="9814"/>
                    </a:lnTo>
                    <a:cubicBezTo>
                      <a:pt x="2325" y="9677"/>
                      <a:pt x="2213" y="9564"/>
                      <a:pt x="2075" y="9564"/>
                    </a:cubicBezTo>
                    <a:lnTo>
                      <a:pt x="813" y="9564"/>
                    </a:lnTo>
                    <a:lnTo>
                      <a:pt x="813" y="8302"/>
                    </a:lnTo>
                    <a:cubicBezTo>
                      <a:pt x="813" y="8164"/>
                      <a:pt x="700" y="8052"/>
                      <a:pt x="563" y="8052"/>
                    </a:cubicBezTo>
                    <a:lnTo>
                      <a:pt x="250" y="8052"/>
                    </a:lnTo>
                    <a:cubicBezTo>
                      <a:pt x="113" y="8052"/>
                      <a:pt x="0" y="8164"/>
                      <a:pt x="0" y="8302"/>
                    </a:cubicBezTo>
                    <a:lnTo>
                      <a:pt x="0" y="10127"/>
                    </a:lnTo>
                    <a:cubicBezTo>
                      <a:pt x="0" y="10264"/>
                      <a:pt x="113" y="10377"/>
                      <a:pt x="250" y="10377"/>
                    </a:cubicBezTo>
                    <a:lnTo>
                      <a:pt x="2075" y="10377"/>
                    </a:lnTo>
                    <a:cubicBezTo>
                      <a:pt x="2213" y="10377"/>
                      <a:pt x="2325" y="10265"/>
                      <a:pt x="2325" y="10127"/>
                    </a:cubicBezTo>
                    <a:close/>
                    <a:moveTo>
                      <a:pt x="5525" y="3220"/>
                    </a:moveTo>
                    <a:lnTo>
                      <a:pt x="5525" y="1520"/>
                    </a:lnTo>
                    <a:cubicBezTo>
                      <a:pt x="5525" y="1327"/>
                      <a:pt x="5369" y="1170"/>
                      <a:pt x="5175" y="1170"/>
                    </a:cubicBezTo>
                    <a:cubicBezTo>
                      <a:pt x="4981" y="1170"/>
                      <a:pt x="4825" y="1327"/>
                      <a:pt x="4825" y="1520"/>
                    </a:cubicBezTo>
                    <a:lnTo>
                      <a:pt x="4825" y="3220"/>
                    </a:lnTo>
                    <a:cubicBezTo>
                      <a:pt x="4825" y="3414"/>
                      <a:pt x="4981" y="3570"/>
                      <a:pt x="5175" y="3570"/>
                    </a:cubicBezTo>
                    <a:cubicBezTo>
                      <a:pt x="5368" y="3570"/>
                      <a:pt x="5525" y="3414"/>
                      <a:pt x="5525" y="3220"/>
                    </a:cubicBezTo>
                    <a:close/>
                    <a:moveTo>
                      <a:pt x="5516" y="8819"/>
                    </a:moveTo>
                    <a:lnTo>
                      <a:pt x="5516" y="7123"/>
                    </a:lnTo>
                    <a:cubicBezTo>
                      <a:pt x="5516" y="6929"/>
                      <a:pt x="5360" y="6773"/>
                      <a:pt x="5166" y="6773"/>
                    </a:cubicBezTo>
                    <a:cubicBezTo>
                      <a:pt x="4973" y="6773"/>
                      <a:pt x="4816" y="6929"/>
                      <a:pt x="4816" y="7123"/>
                    </a:cubicBezTo>
                    <a:lnTo>
                      <a:pt x="4816" y="8820"/>
                    </a:lnTo>
                    <a:cubicBezTo>
                      <a:pt x="4816" y="9014"/>
                      <a:pt x="4973" y="9170"/>
                      <a:pt x="5166" y="9170"/>
                    </a:cubicBezTo>
                    <a:cubicBezTo>
                      <a:pt x="5360" y="9169"/>
                      <a:pt x="5516" y="9013"/>
                      <a:pt x="5516" y="8819"/>
                    </a:cubicBezTo>
                    <a:close/>
                    <a:moveTo>
                      <a:pt x="7126" y="5529"/>
                    </a:moveTo>
                    <a:lnTo>
                      <a:pt x="8826" y="5529"/>
                    </a:lnTo>
                    <a:cubicBezTo>
                      <a:pt x="9020" y="5529"/>
                      <a:pt x="9176" y="5373"/>
                      <a:pt x="9176" y="5179"/>
                    </a:cubicBezTo>
                    <a:cubicBezTo>
                      <a:pt x="9176" y="4985"/>
                      <a:pt x="9020" y="4829"/>
                      <a:pt x="8826" y="4829"/>
                    </a:cubicBezTo>
                    <a:lnTo>
                      <a:pt x="7126" y="4829"/>
                    </a:lnTo>
                    <a:cubicBezTo>
                      <a:pt x="6933" y="4829"/>
                      <a:pt x="6776" y="4985"/>
                      <a:pt x="6776" y="5179"/>
                    </a:cubicBezTo>
                    <a:cubicBezTo>
                      <a:pt x="6776" y="5373"/>
                      <a:pt x="6933" y="5529"/>
                      <a:pt x="7126" y="5529"/>
                    </a:cubicBezTo>
                    <a:close/>
                    <a:moveTo>
                      <a:pt x="1525" y="5533"/>
                    </a:moveTo>
                    <a:lnTo>
                      <a:pt x="3225" y="5533"/>
                    </a:lnTo>
                    <a:cubicBezTo>
                      <a:pt x="3419" y="5533"/>
                      <a:pt x="3575" y="5377"/>
                      <a:pt x="3575" y="5183"/>
                    </a:cubicBezTo>
                    <a:cubicBezTo>
                      <a:pt x="3575" y="4989"/>
                      <a:pt x="3419" y="4833"/>
                      <a:pt x="3225" y="4833"/>
                    </a:cubicBezTo>
                    <a:lnTo>
                      <a:pt x="1525" y="4833"/>
                    </a:lnTo>
                    <a:cubicBezTo>
                      <a:pt x="1331" y="4833"/>
                      <a:pt x="1175" y="4989"/>
                      <a:pt x="1175" y="5183"/>
                    </a:cubicBezTo>
                    <a:cubicBezTo>
                      <a:pt x="1175" y="5377"/>
                      <a:pt x="1333" y="5533"/>
                      <a:pt x="1525" y="5533"/>
                    </a:cubicBezTo>
                    <a:close/>
                    <a:moveTo>
                      <a:pt x="5175" y="4052"/>
                    </a:moveTo>
                    <a:cubicBezTo>
                      <a:pt x="4554" y="4052"/>
                      <a:pt x="4050" y="4555"/>
                      <a:pt x="4050" y="5177"/>
                    </a:cubicBezTo>
                    <a:cubicBezTo>
                      <a:pt x="4050" y="5798"/>
                      <a:pt x="4554" y="6302"/>
                      <a:pt x="5175" y="6302"/>
                    </a:cubicBezTo>
                    <a:cubicBezTo>
                      <a:pt x="5796" y="6302"/>
                      <a:pt x="6300" y="5798"/>
                      <a:pt x="6300" y="5177"/>
                    </a:cubicBezTo>
                    <a:cubicBezTo>
                      <a:pt x="6300" y="4555"/>
                      <a:pt x="5796" y="4052"/>
                      <a:pt x="5175" y="4052"/>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grpSp>
        <p:nvGrpSpPr>
          <p:cNvPr id="49" name="îṡḻíḋê">
            <a:extLst>
              <a:ext uri="{FF2B5EF4-FFF2-40B4-BE49-F238E27FC236}">
                <a16:creationId xmlns:a16="http://schemas.microsoft.com/office/drawing/2014/main" id="{30C89BF5-8B26-441C-B144-24EA13028F68}"/>
              </a:ext>
            </a:extLst>
          </p:cNvPr>
          <p:cNvGrpSpPr/>
          <p:nvPr/>
        </p:nvGrpSpPr>
        <p:grpSpPr>
          <a:xfrm>
            <a:off x="415453" y="3997353"/>
            <a:ext cx="1594793" cy="1594793"/>
            <a:chOff x="1625128" y="3921153"/>
            <a:chExt cx="1594793" cy="1594793"/>
          </a:xfrm>
        </p:grpSpPr>
        <p:sp>
          <p:nvSpPr>
            <p:cNvPr id="50" name="îşļíḑe">
              <a:extLst>
                <a:ext uri="{FF2B5EF4-FFF2-40B4-BE49-F238E27FC236}">
                  <a16:creationId xmlns:a16="http://schemas.microsoft.com/office/drawing/2014/main" id="{DA9C80D5-6C71-48CB-BBD2-4B3AE66433DC}"/>
                </a:ext>
              </a:extLst>
            </p:cNvPr>
            <p:cNvSpPr/>
            <p:nvPr/>
          </p:nvSpPr>
          <p:spPr>
            <a:xfrm>
              <a:off x="1625128" y="3921153"/>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51" name="ï$1ïďé">
              <a:extLst>
                <a:ext uri="{FF2B5EF4-FFF2-40B4-BE49-F238E27FC236}">
                  <a16:creationId xmlns:a16="http://schemas.microsoft.com/office/drawing/2014/main" id="{921D2456-A6A6-43F5-AD86-0A010D24A2F0}"/>
                </a:ext>
              </a:extLst>
            </p:cNvPr>
            <p:cNvSpPr txBox="1"/>
            <p:nvPr/>
          </p:nvSpPr>
          <p:spPr>
            <a:xfrm>
              <a:off x="1780130" y="4849388"/>
              <a:ext cx="1284788"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模型标签</a:t>
              </a:r>
              <a:endParaRPr lang="id-ID" dirty="0"/>
            </a:p>
          </p:txBody>
        </p:sp>
        <p:grpSp>
          <p:nvGrpSpPr>
            <p:cNvPr id="52" name="ïsḷíḋé">
              <a:extLst>
                <a:ext uri="{FF2B5EF4-FFF2-40B4-BE49-F238E27FC236}">
                  <a16:creationId xmlns:a16="http://schemas.microsoft.com/office/drawing/2014/main" id="{30E28D0A-E81B-4C7E-8638-6D966AB15D34}"/>
                </a:ext>
              </a:extLst>
            </p:cNvPr>
            <p:cNvGrpSpPr/>
            <p:nvPr/>
          </p:nvGrpSpPr>
          <p:grpSpPr>
            <a:xfrm>
              <a:off x="2143156" y="4141015"/>
              <a:ext cx="558736" cy="558736"/>
              <a:chOff x="2143156" y="4141015"/>
              <a:chExt cx="558736" cy="558736"/>
            </a:xfrm>
          </p:grpSpPr>
          <p:sp>
            <p:nvSpPr>
              <p:cNvPr id="53" name="î$ľïde">
                <a:extLst>
                  <a:ext uri="{FF2B5EF4-FFF2-40B4-BE49-F238E27FC236}">
                    <a16:creationId xmlns:a16="http://schemas.microsoft.com/office/drawing/2014/main" id="{22B85B5A-A970-4066-AF79-58EE1FC5B2D5}"/>
                  </a:ext>
                </a:extLst>
              </p:cNvPr>
              <p:cNvSpPr/>
              <p:nvPr/>
            </p:nvSpPr>
            <p:spPr>
              <a:xfrm>
                <a:off x="2143156" y="4141015"/>
                <a:ext cx="558736" cy="558736"/>
              </a:xfrm>
              <a:prstGeom prst="ellipse">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54" name="íṩ1îḋè">
                <a:extLst>
                  <a:ext uri="{FF2B5EF4-FFF2-40B4-BE49-F238E27FC236}">
                    <a16:creationId xmlns:a16="http://schemas.microsoft.com/office/drawing/2014/main" id="{1FA202E2-EFF2-48EE-9533-FAF87D8BED38}"/>
                  </a:ext>
                </a:extLst>
              </p:cNvPr>
              <p:cNvSpPr/>
              <p:nvPr/>
            </p:nvSpPr>
            <p:spPr>
              <a:xfrm>
                <a:off x="2251222" y="4248717"/>
                <a:ext cx="342603" cy="343332"/>
              </a:xfrm>
              <a:custGeom>
                <a:avLst/>
                <a:gdLst>
                  <a:gd name="T0" fmla="*/ 12123 w 12728"/>
                  <a:gd name="T1" fmla="*/ 2794 h 12755"/>
                  <a:gd name="T2" fmla="*/ 11574 w 12728"/>
                  <a:gd name="T3" fmla="*/ 3342 h 12755"/>
                  <a:gd name="T4" fmla="*/ 9386 w 12728"/>
                  <a:gd name="T5" fmla="*/ 1151 h 12755"/>
                  <a:gd name="T6" fmla="*/ 9932 w 12728"/>
                  <a:gd name="T7" fmla="*/ 605 h 12755"/>
                  <a:gd name="T8" fmla="*/ 12123 w 12728"/>
                  <a:gd name="T9" fmla="*/ 605 h 12755"/>
                  <a:gd name="T10" fmla="*/ 12123 w 12728"/>
                  <a:gd name="T11" fmla="*/ 2794 h 12755"/>
                  <a:gd name="T12" fmla="*/ 10479 w 12728"/>
                  <a:gd name="T13" fmla="*/ 4436 h 12755"/>
                  <a:gd name="T14" fmla="*/ 7742 w 12728"/>
                  <a:gd name="T15" fmla="*/ 7169 h 12755"/>
                  <a:gd name="T16" fmla="*/ 3926 w 12728"/>
                  <a:gd name="T17" fmla="*/ 8827 h 12755"/>
                  <a:gd name="T18" fmla="*/ 5551 w 12728"/>
                  <a:gd name="T19" fmla="*/ 4980 h 12755"/>
                  <a:gd name="T20" fmla="*/ 8290 w 12728"/>
                  <a:gd name="T21" fmla="*/ 2245 h 12755"/>
                  <a:gd name="T22" fmla="*/ 10479 w 12728"/>
                  <a:gd name="T23" fmla="*/ 4436 h 12755"/>
                  <a:gd name="T24" fmla="*/ 4711 w 12728"/>
                  <a:gd name="T25" fmla="*/ 1735 h 12755"/>
                  <a:gd name="T26" fmla="*/ 2356 w 12728"/>
                  <a:gd name="T27" fmla="*/ 1735 h 12755"/>
                  <a:gd name="T28" fmla="*/ 1570 w 12728"/>
                  <a:gd name="T29" fmla="*/ 2522 h 12755"/>
                  <a:gd name="T30" fmla="*/ 1570 w 12728"/>
                  <a:gd name="T31" fmla="*/ 10392 h 12755"/>
                  <a:gd name="T32" fmla="*/ 2356 w 12728"/>
                  <a:gd name="T33" fmla="*/ 11179 h 12755"/>
                  <a:gd name="T34" fmla="*/ 10210 w 12728"/>
                  <a:gd name="T35" fmla="*/ 11179 h 12755"/>
                  <a:gd name="T36" fmla="*/ 10995 w 12728"/>
                  <a:gd name="T37" fmla="*/ 10392 h 12755"/>
                  <a:gd name="T38" fmla="*/ 10995 w 12728"/>
                  <a:gd name="T39" fmla="*/ 7245 h 12755"/>
                  <a:gd name="T40" fmla="*/ 11780 w 12728"/>
                  <a:gd name="T41" fmla="*/ 6458 h 12755"/>
                  <a:gd name="T42" fmla="*/ 12565 w 12728"/>
                  <a:gd name="T43" fmla="*/ 7245 h 12755"/>
                  <a:gd name="T44" fmla="*/ 12565 w 12728"/>
                  <a:gd name="T45" fmla="*/ 11181 h 12755"/>
                  <a:gd name="T46" fmla="*/ 10995 w 12728"/>
                  <a:gd name="T47" fmla="*/ 12755 h 12755"/>
                  <a:gd name="T48" fmla="*/ 1570 w 12728"/>
                  <a:gd name="T49" fmla="*/ 12755 h 12755"/>
                  <a:gd name="T50" fmla="*/ 0 w 12728"/>
                  <a:gd name="T51" fmla="*/ 11181 h 12755"/>
                  <a:gd name="T52" fmla="*/ 0 w 12728"/>
                  <a:gd name="T53" fmla="*/ 1735 h 12755"/>
                  <a:gd name="T54" fmla="*/ 1570 w 12728"/>
                  <a:gd name="T55" fmla="*/ 161 h 12755"/>
                  <a:gd name="T56" fmla="*/ 4711 w 12728"/>
                  <a:gd name="T57" fmla="*/ 161 h 12755"/>
                  <a:gd name="T58" fmla="*/ 5496 w 12728"/>
                  <a:gd name="T59" fmla="*/ 948 h 12755"/>
                  <a:gd name="T60" fmla="*/ 4711 w 12728"/>
                  <a:gd name="T61" fmla="*/ 1735 h 12755"/>
                  <a:gd name="T62" fmla="*/ 4711 w 12728"/>
                  <a:gd name="T63" fmla="*/ 1735 h 1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28" h="12755">
                    <a:moveTo>
                      <a:pt x="12123" y="2794"/>
                    </a:moveTo>
                    <a:lnTo>
                      <a:pt x="11574" y="3342"/>
                    </a:lnTo>
                    <a:lnTo>
                      <a:pt x="9386" y="1151"/>
                    </a:lnTo>
                    <a:lnTo>
                      <a:pt x="9932" y="605"/>
                    </a:lnTo>
                    <a:cubicBezTo>
                      <a:pt x="10537" y="0"/>
                      <a:pt x="11518" y="0"/>
                      <a:pt x="12123" y="605"/>
                    </a:cubicBezTo>
                    <a:cubicBezTo>
                      <a:pt x="12728" y="1208"/>
                      <a:pt x="12728" y="2189"/>
                      <a:pt x="12123" y="2794"/>
                    </a:cubicBezTo>
                    <a:close/>
                    <a:moveTo>
                      <a:pt x="10479" y="4436"/>
                    </a:moveTo>
                    <a:lnTo>
                      <a:pt x="7742" y="7169"/>
                    </a:lnTo>
                    <a:lnTo>
                      <a:pt x="3926" y="8827"/>
                    </a:lnTo>
                    <a:lnTo>
                      <a:pt x="5551" y="4980"/>
                    </a:lnTo>
                    <a:lnTo>
                      <a:pt x="8290" y="2245"/>
                    </a:lnTo>
                    <a:lnTo>
                      <a:pt x="10479" y="4436"/>
                    </a:lnTo>
                    <a:close/>
                    <a:moveTo>
                      <a:pt x="4711" y="1735"/>
                    </a:moveTo>
                    <a:lnTo>
                      <a:pt x="2356" y="1735"/>
                    </a:lnTo>
                    <a:cubicBezTo>
                      <a:pt x="1921" y="1735"/>
                      <a:pt x="1570" y="2088"/>
                      <a:pt x="1570" y="2522"/>
                    </a:cubicBezTo>
                    <a:lnTo>
                      <a:pt x="1570" y="10392"/>
                    </a:lnTo>
                    <a:cubicBezTo>
                      <a:pt x="1570" y="10826"/>
                      <a:pt x="1921" y="11179"/>
                      <a:pt x="2356" y="11179"/>
                    </a:cubicBezTo>
                    <a:lnTo>
                      <a:pt x="10210" y="11179"/>
                    </a:lnTo>
                    <a:cubicBezTo>
                      <a:pt x="10644" y="11179"/>
                      <a:pt x="10995" y="10826"/>
                      <a:pt x="10995" y="10392"/>
                    </a:cubicBezTo>
                    <a:lnTo>
                      <a:pt x="10995" y="7245"/>
                    </a:lnTo>
                    <a:cubicBezTo>
                      <a:pt x="10995" y="6811"/>
                      <a:pt x="11346" y="6458"/>
                      <a:pt x="11780" y="6458"/>
                    </a:cubicBezTo>
                    <a:cubicBezTo>
                      <a:pt x="12214" y="6458"/>
                      <a:pt x="12565" y="6811"/>
                      <a:pt x="12565" y="7245"/>
                    </a:cubicBezTo>
                    <a:lnTo>
                      <a:pt x="12565" y="11181"/>
                    </a:lnTo>
                    <a:cubicBezTo>
                      <a:pt x="12565" y="12049"/>
                      <a:pt x="11861" y="12755"/>
                      <a:pt x="10995" y="12755"/>
                    </a:cubicBezTo>
                    <a:lnTo>
                      <a:pt x="1570" y="12755"/>
                    </a:lnTo>
                    <a:cubicBezTo>
                      <a:pt x="704" y="12755"/>
                      <a:pt x="0" y="12051"/>
                      <a:pt x="0" y="11181"/>
                    </a:cubicBezTo>
                    <a:lnTo>
                      <a:pt x="0" y="1735"/>
                    </a:lnTo>
                    <a:cubicBezTo>
                      <a:pt x="0" y="866"/>
                      <a:pt x="704" y="161"/>
                      <a:pt x="1570" y="161"/>
                    </a:cubicBezTo>
                    <a:lnTo>
                      <a:pt x="4711" y="161"/>
                    </a:lnTo>
                    <a:cubicBezTo>
                      <a:pt x="5145" y="161"/>
                      <a:pt x="5496" y="514"/>
                      <a:pt x="5496" y="948"/>
                    </a:cubicBezTo>
                    <a:cubicBezTo>
                      <a:pt x="5496" y="1384"/>
                      <a:pt x="5145" y="1735"/>
                      <a:pt x="4711" y="1735"/>
                    </a:cubicBezTo>
                    <a:close/>
                    <a:moveTo>
                      <a:pt x="4711" y="1735"/>
                    </a:move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grpSp>
        <p:nvGrpSpPr>
          <p:cNvPr id="55" name="išļïḑê">
            <a:extLst>
              <a:ext uri="{FF2B5EF4-FFF2-40B4-BE49-F238E27FC236}">
                <a16:creationId xmlns:a16="http://schemas.microsoft.com/office/drawing/2014/main" id="{66173344-95A4-4E66-96C8-2DAC8FF83FD1}"/>
              </a:ext>
            </a:extLst>
          </p:cNvPr>
          <p:cNvGrpSpPr/>
          <p:nvPr/>
        </p:nvGrpSpPr>
        <p:grpSpPr>
          <a:xfrm>
            <a:off x="10076980" y="1824654"/>
            <a:ext cx="1594793" cy="1594793"/>
            <a:chOff x="6514630" y="1748454"/>
            <a:chExt cx="1594793" cy="1594793"/>
          </a:xfrm>
        </p:grpSpPr>
        <p:sp>
          <p:nvSpPr>
            <p:cNvPr id="56" name="iṧḻíḋè">
              <a:extLst>
                <a:ext uri="{FF2B5EF4-FFF2-40B4-BE49-F238E27FC236}">
                  <a16:creationId xmlns:a16="http://schemas.microsoft.com/office/drawing/2014/main" id="{9235E358-167A-484B-A1FE-390AF84F1B18}"/>
                </a:ext>
              </a:extLst>
            </p:cNvPr>
            <p:cNvSpPr/>
            <p:nvPr/>
          </p:nvSpPr>
          <p:spPr>
            <a:xfrm>
              <a:off x="6514630" y="1748454"/>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57" name="iś1îďé">
              <a:extLst>
                <a:ext uri="{FF2B5EF4-FFF2-40B4-BE49-F238E27FC236}">
                  <a16:creationId xmlns:a16="http://schemas.microsoft.com/office/drawing/2014/main" id="{921D2456-A6A6-43F5-AD86-0A010D24A2F0}"/>
                </a:ext>
              </a:extLst>
            </p:cNvPr>
            <p:cNvSpPr txBox="1"/>
            <p:nvPr/>
          </p:nvSpPr>
          <p:spPr>
            <a:xfrm>
              <a:off x="6669632" y="2676689"/>
              <a:ext cx="1284788"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显示</a:t>
              </a:r>
              <a:r>
                <a:rPr lang="en-US" altLang="zh-CN" dirty="0"/>
                <a:t>/</a:t>
              </a:r>
              <a:r>
                <a:rPr lang="zh-CN" altLang="en-US" dirty="0"/>
                <a:t>隐藏</a:t>
              </a:r>
              <a:endParaRPr lang="id-ID" dirty="0"/>
            </a:p>
          </p:txBody>
        </p:sp>
        <p:grpSp>
          <p:nvGrpSpPr>
            <p:cNvPr id="58" name="îṧḷiḓe">
              <a:extLst>
                <a:ext uri="{FF2B5EF4-FFF2-40B4-BE49-F238E27FC236}">
                  <a16:creationId xmlns:a16="http://schemas.microsoft.com/office/drawing/2014/main" id="{DF72B577-EB61-4197-BC69-7A53B00BB584}"/>
                </a:ext>
              </a:extLst>
            </p:cNvPr>
            <p:cNvGrpSpPr/>
            <p:nvPr/>
          </p:nvGrpSpPr>
          <p:grpSpPr>
            <a:xfrm>
              <a:off x="7032658" y="1968316"/>
              <a:ext cx="558736" cy="558736"/>
              <a:chOff x="7032658" y="1968316"/>
              <a:chExt cx="558736" cy="558736"/>
            </a:xfrm>
          </p:grpSpPr>
          <p:sp>
            <p:nvSpPr>
              <p:cNvPr id="59" name="iṩļîḍê">
                <a:extLst>
                  <a:ext uri="{FF2B5EF4-FFF2-40B4-BE49-F238E27FC236}">
                    <a16:creationId xmlns:a16="http://schemas.microsoft.com/office/drawing/2014/main" id="{4AA457A8-BEA6-43DF-A29D-B8E76AA02052}"/>
                  </a:ext>
                </a:extLst>
              </p:cNvPr>
              <p:cNvSpPr/>
              <p:nvPr/>
            </p:nvSpPr>
            <p:spPr>
              <a:xfrm>
                <a:off x="7032658" y="1968316"/>
                <a:ext cx="558736" cy="558736"/>
              </a:xfrm>
              <a:prstGeom prst="ellipse">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60" name="íşľide">
                <a:extLst>
                  <a:ext uri="{FF2B5EF4-FFF2-40B4-BE49-F238E27FC236}">
                    <a16:creationId xmlns:a16="http://schemas.microsoft.com/office/drawing/2014/main" id="{BE4F61FF-8EF1-4388-9E34-351BDD8AFCA4}"/>
                  </a:ext>
                </a:extLst>
              </p:cNvPr>
              <p:cNvSpPr/>
              <p:nvPr/>
            </p:nvSpPr>
            <p:spPr>
              <a:xfrm>
                <a:off x="7140360" y="2144202"/>
                <a:ext cx="343332" cy="206962"/>
              </a:xfrm>
              <a:custGeom>
                <a:avLst/>
                <a:gdLst>
                  <a:gd name="T0" fmla="*/ 10100 w 10100"/>
                  <a:gd name="T1" fmla="*/ 3043 h 6090"/>
                  <a:gd name="T2" fmla="*/ 5050 w 10100"/>
                  <a:gd name="T3" fmla="*/ 6090 h 6090"/>
                  <a:gd name="T4" fmla="*/ 0 w 10100"/>
                  <a:gd name="T5" fmla="*/ 3043 h 6090"/>
                  <a:gd name="T6" fmla="*/ 5050 w 10100"/>
                  <a:gd name="T7" fmla="*/ 0 h 6090"/>
                  <a:gd name="T8" fmla="*/ 10100 w 10100"/>
                  <a:gd name="T9" fmla="*/ 3043 h 6090"/>
                  <a:gd name="T10" fmla="*/ 5054 w 10100"/>
                  <a:gd name="T11" fmla="*/ 556 h 6090"/>
                  <a:gd name="T12" fmla="*/ 2621 w 10100"/>
                  <a:gd name="T13" fmla="*/ 3045 h 6090"/>
                  <a:gd name="T14" fmla="*/ 5054 w 10100"/>
                  <a:gd name="T15" fmla="*/ 5534 h 6090"/>
                  <a:gd name="T16" fmla="*/ 7488 w 10100"/>
                  <a:gd name="T17" fmla="*/ 3045 h 6090"/>
                  <a:gd name="T18" fmla="*/ 5054 w 10100"/>
                  <a:gd name="T19" fmla="*/ 556 h 6090"/>
                  <a:gd name="T20" fmla="*/ 5054 w 10100"/>
                  <a:gd name="T21" fmla="*/ 556 h 6090"/>
                  <a:gd name="T22" fmla="*/ 5050 w 10100"/>
                  <a:gd name="T23" fmla="*/ 1456 h 6090"/>
                  <a:gd name="T24" fmla="*/ 3500 w 10100"/>
                  <a:gd name="T25" fmla="*/ 3041 h 6090"/>
                  <a:gd name="T26" fmla="*/ 5050 w 10100"/>
                  <a:gd name="T27" fmla="*/ 4626 h 6090"/>
                  <a:gd name="T28" fmla="*/ 6599 w 10100"/>
                  <a:gd name="T29" fmla="*/ 3041 h 6090"/>
                  <a:gd name="T30" fmla="*/ 5050 w 10100"/>
                  <a:gd name="T31" fmla="*/ 1456 h 6090"/>
                  <a:gd name="T32" fmla="*/ 5050 w 10100"/>
                  <a:gd name="T33" fmla="*/ 1456 h 6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00" h="6090">
                    <a:moveTo>
                      <a:pt x="10100" y="3043"/>
                    </a:moveTo>
                    <a:cubicBezTo>
                      <a:pt x="10100" y="4016"/>
                      <a:pt x="8017" y="6090"/>
                      <a:pt x="5050" y="6090"/>
                    </a:cubicBezTo>
                    <a:cubicBezTo>
                      <a:pt x="2158" y="6090"/>
                      <a:pt x="0" y="4050"/>
                      <a:pt x="0" y="3043"/>
                    </a:cubicBezTo>
                    <a:cubicBezTo>
                      <a:pt x="0" y="2037"/>
                      <a:pt x="2168" y="0"/>
                      <a:pt x="5050" y="0"/>
                    </a:cubicBezTo>
                    <a:cubicBezTo>
                      <a:pt x="8041" y="0"/>
                      <a:pt x="10100" y="2037"/>
                      <a:pt x="10100" y="3043"/>
                    </a:cubicBezTo>
                    <a:close/>
                    <a:moveTo>
                      <a:pt x="5054" y="556"/>
                    </a:moveTo>
                    <a:cubicBezTo>
                      <a:pt x="3711" y="556"/>
                      <a:pt x="2621" y="1670"/>
                      <a:pt x="2621" y="3045"/>
                    </a:cubicBezTo>
                    <a:cubicBezTo>
                      <a:pt x="2621" y="4420"/>
                      <a:pt x="3711" y="5534"/>
                      <a:pt x="5054" y="5534"/>
                    </a:cubicBezTo>
                    <a:cubicBezTo>
                      <a:pt x="6399" y="5534"/>
                      <a:pt x="7488" y="4420"/>
                      <a:pt x="7488" y="3045"/>
                    </a:cubicBezTo>
                    <a:cubicBezTo>
                      <a:pt x="7488" y="1670"/>
                      <a:pt x="6399" y="556"/>
                      <a:pt x="5054" y="556"/>
                    </a:cubicBezTo>
                    <a:close/>
                    <a:moveTo>
                      <a:pt x="5054" y="556"/>
                    </a:moveTo>
                    <a:close/>
                    <a:moveTo>
                      <a:pt x="5050" y="1456"/>
                    </a:moveTo>
                    <a:cubicBezTo>
                      <a:pt x="4194" y="1456"/>
                      <a:pt x="3500" y="2166"/>
                      <a:pt x="3500" y="3041"/>
                    </a:cubicBezTo>
                    <a:cubicBezTo>
                      <a:pt x="3500" y="3916"/>
                      <a:pt x="4194" y="4626"/>
                      <a:pt x="5050" y="4626"/>
                    </a:cubicBezTo>
                    <a:cubicBezTo>
                      <a:pt x="5906" y="4626"/>
                      <a:pt x="6599" y="3916"/>
                      <a:pt x="6599" y="3041"/>
                    </a:cubicBezTo>
                    <a:cubicBezTo>
                      <a:pt x="6599" y="2166"/>
                      <a:pt x="5906" y="1456"/>
                      <a:pt x="5050" y="1456"/>
                    </a:cubicBezTo>
                    <a:close/>
                    <a:moveTo>
                      <a:pt x="5050" y="1456"/>
                    </a:move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grpSp>
        <p:nvGrpSpPr>
          <p:cNvPr id="61" name="îş1ïdè">
            <a:extLst>
              <a:ext uri="{FF2B5EF4-FFF2-40B4-BE49-F238E27FC236}">
                <a16:creationId xmlns:a16="http://schemas.microsoft.com/office/drawing/2014/main" id="{82FFAB7B-29D7-4E8F-BBAC-4072067B9CFF}"/>
              </a:ext>
            </a:extLst>
          </p:cNvPr>
          <p:cNvGrpSpPr/>
          <p:nvPr/>
        </p:nvGrpSpPr>
        <p:grpSpPr>
          <a:xfrm>
            <a:off x="10076978" y="3997353"/>
            <a:ext cx="1594793" cy="1594793"/>
            <a:chOff x="6514628" y="3921153"/>
            <a:chExt cx="1594793" cy="1594793"/>
          </a:xfrm>
        </p:grpSpPr>
        <p:sp>
          <p:nvSpPr>
            <p:cNvPr id="62" name="iś1iḓè">
              <a:extLst>
                <a:ext uri="{FF2B5EF4-FFF2-40B4-BE49-F238E27FC236}">
                  <a16:creationId xmlns:a16="http://schemas.microsoft.com/office/drawing/2014/main" id="{0C662241-22E2-44BB-A6FF-288193BAED8B}"/>
                </a:ext>
              </a:extLst>
            </p:cNvPr>
            <p:cNvSpPr/>
            <p:nvPr/>
          </p:nvSpPr>
          <p:spPr>
            <a:xfrm>
              <a:off x="6514628" y="3921153"/>
              <a:ext cx="1594793" cy="1594793"/>
            </a:xfrm>
            <a:prstGeom prst="roundRect">
              <a:avLst>
                <a:gd name="adj" fmla="val 4178"/>
              </a:avLst>
            </a:prstGeom>
            <a:solidFill>
              <a:schemeClr val="bg1"/>
            </a:solidFill>
            <a:ln w="3175" cap="rnd">
              <a:solidFill>
                <a:schemeClr val="bg1">
                  <a:lumMod val="75000"/>
                </a:schemeClr>
              </a:solidFill>
              <a:prstDash val="sysDot"/>
              <a:round/>
              <a:headEnd/>
              <a:tailEnd/>
            </a:ln>
            <a:effectLst>
              <a:outerShdw blurRad="63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63" name="ïṩlíḍé">
              <a:extLst>
                <a:ext uri="{FF2B5EF4-FFF2-40B4-BE49-F238E27FC236}">
                  <a16:creationId xmlns:a16="http://schemas.microsoft.com/office/drawing/2014/main" id="{921D2456-A6A6-43F5-AD86-0A010D24A2F0}"/>
                </a:ext>
              </a:extLst>
            </p:cNvPr>
            <p:cNvSpPr txBox="1"/>
            <p:nvPr/>
          </p:nvSpPr>
          <p:spPr>
            <a:xfrm>
              <a:off x="6669630" y="4849388"/>
              <a:ext cx="1284788"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右键菜单</a:t>
              </a:r>
              <a:endParaRPr lang="id-ID" dirty="0"/>
            </a:p>
          </p:txBody>
        </p:sp>
        <p:grpSp>
          <p:nvGrpSpPr>
            <p:cNvPr id="64" name="íSḷiďé">
              <a:extLst>
                <a:ext uri="{FF2B5EF4-FFF2-40B4-BE49-F238E27FC236}">
                  <a16:creationId xmlns:a16="http://schemas.microsoft.com/office/drawing/2014/main" id="{D3C4F76D-9B36-4F45-9E67-E114739568A5}"/>
                </a:ext>
              </a:extLst>
            </p:cNvPr>
            <p:cNvGrpSpPr/>
            <p:nvPr/>
          </p:nvGrpSpPr>
          <p:grpSpPr>
            <a:xfrm>
              <a:off x="7032656" y="4141015"/>
              <a:ext cx="558736" cy="558736"/>
              <a:chOff x="7032656" y="4141015"/>
              <a:chExt cx="558736" cy="558736"/>
            </a:xfrm>
          </p:grpSpPr>
          <p:sp>
            <p:nvSpPr>
              <p:cNvPr id="65" name="işļîḋe">
                <a:extLst>
                  <a:ext uri="{FF2B5EF4-FFF2-40B4-BE49-F238E27FC236}">
                    <a16:creationId xmlns:a16="http://schemas.microsoft.com/office/drawing/2014/main" id="{4ACDF886-F7E7-4B91-BD49-2C221D8B22CC}"/>
                  </a:ext>
                </a:extLst>
              </p:cNvPr>
              <p:cNvSpPr/>
              <p:nvPr/>
            </p:nvSpPr>
            <p:spPr>
              <a:xfrm>
                <a:off x="7032656" y="4141015"/>
                <a:ext cx="558736" cy="558736"/>
              </a:xfrm>
              <a:prstGeom prst="ellipse">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66" name="islîde">
                <a:extLst>
                  <a:ext uri="{FF2B5EF4-FFF2-40B4-BE49-F238E27FC236}">
                    <a16:creationId xmlns:a16="http://schemas.microsoft.com/office/drawing/2014/main" id="{37BAD877-863A-4D14-95E5-6921B72D1A56}"/>
                  </a:ext>
                </a:extLst>
              </p:cNvPr>
              <p:cNvSpPr/>
              <p:nvPr/>
            </p:nvSpPr>
            <p:spPr>
              <a:xfrm>
                <a:off x="7140358" y="4273303"/>
                <a:ext cx="343332" cy="294157"/>
              </a:xfrm>
              <a:custGeom>
                <a:avLst/>
                <a:gdLst>
                  <a:gd name="T0" fmla="*/ 4626 w 11214"/>
                  <a:gd name="T1" fmla="*/ 6522 h 9607"/>
                  <a:gd name="T2" fmla="*/ 375 w 11214"/>
                  <a:gd name="T3" fmla="*/ 4051 h 9607"/>
                  <a:gd name="T4" fmla="*/ 312 w 11214"/>
                  <a:gd name="T5" fmla="*/ 2839 h 9607"/>
                  <a:gd name="T6" fmla="*/ 5377 w 11214"/>
                  <a:gd name="T7" fmla="*/ 182 h 9607"/>
                  <a:gd name="T8" fmla="*/ 6653 w 11214"/>
                  <a:gd name="T9" fmla="*/ 192 h 9607"/>
                  <a:gd name="T10" fmla="*/ 10844 w 11214"/>
                  <a:gd name="T11" fmla="*/ 2813 h 9607"/>
                  <a:gd name="T12" fmla="*/ 10815 w 11214"/>
                  <a:gd name="T13" fmla="*/ 4066 h 9607"/>
                  <a:gd name="T14" fmla="*/ 5340 w 11214"/>
                  <a:gd name="T15" fmla="*/ 6711 h 9607"/>
                  <a:gd name="T16" fmla="*/ 4994 w 11214"/>
                  <a:gd name="T17" fmla="*/ 5849 h 9607"/>
                  <a:gd name="T18" fmla="*/ 5600 w 11214"/>
                  <a:gd name="T19" fmla="*/ 5885 h 9607"/>
                  <a:gd name="T20" fmla="*/ 5629 w 11214"/>
                  <a:gd name="T21" fmla="*/ 5869 h 9607"/>
                  <a:gd name="T22" fmla="*/ 6237 w 11214"/>
                  <a:gd name="T23" fmla="*/ 837 h 9607"/>
                  <a:gd name="T24" fmla="*/ 5789 w 11214"/>
                  <a:gd name="T25" fmla="*/ 829 h 9607"/>
                  <a:gd name="T26" fmla="*/ 826 w 11214"/>
                  <a:gd name="T27" fmla="*/ 3427 h 9607"/>
                  <a:gd name="T28" fmla="*/ 10755 w 11214"/>
                  <a:gd name="T29" fmla="*/ 4787 h 9607"/>
                  <a:gd name="T30" fmla="*/ 10504 w 11214"/>
                  <a:gd name="T31" fmla="*/ 4868 h 9607"/>
                  <a:gd name="T32" fmla="*/ 5599 w 11214"/>
                  <a:gd name="T33" fmla="*/ 7319 h 9607"/>
                  <a:gd name="T34" fmla="*/ 4951 w 11214"/>
                  <a:gd name="T35" fmla="*/ 7296 h 9607"/>
                  <a:gd name="T36" fmla="*/ 396 w 11214"/>
                  <a:gd name="T37" fmla="*/ 4774 h 9607"/>
                  <a:gd name="T38" fmla="*/ 237 w 11214"/>
                  <a:gd name="T39" fmla="*/ 5486 h 9607"/>
                  <a:gd name="T40" fmla="*/ 4581 w 11214"/>
                  <a:gd name="T41" fmla="*/ 7947 h 9607"/>
                  <a:gd name="T42" fmla="*/ 5970 w 11214"/>
                  <a:gd name="T43" fmla="*/ 7972 h 9607"/>
                  <a:gd name="T44" fmla="*/ 11149 w 11214"/>
                  <a:gd name="T45" fmla="*/ 5158 h 9607"/>
                  <a:gd name="T46" fmla="*/ 10755 w 11214"/>
                  <a:gd name="T47" fmla="*/ 6260 h 9607"/>
                  <a:gd name="T48" fmla="*/ 10504 w 11214"/>
                  <a:gd name="T49" fmla="*/ 6341 h 9607"/>
                  <a:gd name="T50" fmla="*/ 5599 w 11214"/>
                  <a:gd name="T51" fmla="*/ 8793 h 9607"/>
                  <a:gd name="T52" fmla="*/ 4951 w 11214"/>
                  <a:gd name="T53" fmla="*/ 8769 h 9607"/>
                  <a:gd name="T54" fmla="*/ 396 w 11214"/>
                  <a:gd name="T55" fmla="*/ 6248 h 9607"/>
                  <a:gd name="T56" fmla="*/ 237 w 11214"/>
                  <a:gd name="T57" fmla="*/ 6959 h 9607"/>
                  <a:gd name="T58" fmla="*/ 4581 w 11214"/>
                  <a:gd name="T59" fmla="*/ 9420 h 9607"/>
                  <a:gd name="T60" fmla="*/ 5970 w 11214"/>
                  <a:gd name="T61" fmla="*/ 9445 h 9607"/>
                  <a:gd name="T62" fmla="*/ 11149 w 11214"/>
                  <a:gd name="T63" fmla="*/ 6631 h 9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14" h="9607">
                    <a:moveTo>
                      <a:pt x="5340" y="6711"/>
                    </a:moveTo>
                    <a:cubicBezTo>
                      <a:pt x="5095" y="6711"/>
                      <a:pt x="4855" y="6647"/>
                      <a:pt x="4626" y="6522"/>
                    </a:cubicBezTo>
                    <a:cubicBezTo>
                      <a:pt x="4270" y="6328"/>
                      <a:pt x="550" y="4154"/>
                      <a:pt x="391" y="4062"/>
                    </a:cubicBezTo>
                    <a:lnTo>
                      <a:pt x="375" y="4051"/>
                    </a:lnTo>
                    <a:cubicBezTo>
                      <a:pt x="317" y="4014"/>
                      <a:pt x="30" y="3808"/>
                      <a:pt x="10" y="3458"/>
                    </a:cubicBezTo>
                    <a:cubicBezTo>
                      <a:pt x="0" y="3299"/>
                      <a:pt x="45" y="3062"/>
                      <a:pt x="312" y="2839"/>
                    </a:cubicBezTo>
                    <a:lnTo>
                      <a:pt x="344" y="2813"/>
                    </a:lnTo>
                    <a:lnTo>
                      <a:pt x="5377" y="182"/>
                    </a:lnTo>
                    <a:cubicBezTo>
                      <a:pt x="5458" y="132"/>
                      <a:pt x="5699" y="0"/>
                      <a:pt x="6016" y="0"/>
                    </a:cubicBezTo>
                    <a:cubicBezTo>
                      <a:pt x="6241" y="0"/>
                      <a:pt x="6456" y="65"/>
                      <a:pt x="6653" y="192"/>
                    </a:cubicBezTo>
                    <a:cubicBezTo>
                      <a:pt x="7127" y="498"/>
                      <a:pt x="10800" y="2785"/>
                      <a:pt x="10837" y="2808"/>
                    </a:cubicBezTo>
                    <a:lnTo>
                      <a:pt x="10844" y="2813"/>
                    </a:lnTo>
                    <a:cubicBezTo>
                      <a:pt x="10906" y="2853"/>
                      <a:pt x="11214" y="3073"/>
                      <a:pt x="11213" y="3439"/>
                    </a:cubicBezTo>
                    <a:cubicBezTo>
                      <a:pt x="11212" y="3608"/>
                      <a:pt x="11143" y="3855"/>
                      <a:pt x="10815" y="4066"/>
                    </a:cubicBezTo>
                    <a:cubicBezTo>
                      <a:pt x="10441" y="4308"/>
                      <a:pt x="6496" y="6292"/>
                      <a:pt x="5986" y="6548"/>
                    </a:cubicBezTo>
                    <a:cubicBezTo>
                      <a:pt x="5908" y="6594"/>
                      <a:pt x="5673" y="6711"/>
                      <a:pt x="5340" y="6711"/>
                    </a:cubicBezTo>
                    <a:close/>
                    <a:moveTo>
                      <a:pt x="826" y="3427"/>
                    </a:moveTo>
                    <a:cubicBezTo>
                      <a:pt x="1271" y="3686"/>
                      <a:pt x="4668" y="5671"/>
                      <a:pt x="4994" y="5849"/>
                    </a:cubicBezTo>
                    <a:cubicBezTo>
                      <a:pt x="5109" y="5912"/>
                      <a:pt x="5225" y="5943"/>
                      <a:pt x="5340" y="5943"/>
                    </a:cubicBezTo>
                    <a:cubicBezTo>
                      <a:pt x="5480" y="5943"/>
                      <a:pt x="5580" y="5895"/>
                      <a:pt x="5600" y="5885"/>
                    </a:cubicBezTo>
                    <a:lnTo>
                      <a:pt x="5619" y="5872"/>
                    </a:lnTo>
                    <a:lnTo>
                      <a:pt x="5629" y="5869"/>
                    </a:lnTo>
                    <a:cubicBezTo>
                      <a:pt x="7375" y="4992"/>
                      <a:pt x="10048" y="3635"/>
                      <a:pt x="10384" y="3430"/>
                    </a:cubicBezTo>
                    <a:cubicBezTo>
                      <a:pt x="9933" y="3149"/>
                      <a:pt x="6692" y="1131"/>
                      <a:pt x="6237" y="837"/>
                    </a:cubicBezTo>
                    <a:cubicBezTo>
                      <a:pt x="6165" y="791"/>
                      <a:pt x="6092" y="768"/>
                      <a:pt x="6016" y="768"/>
                    </a:cubicBezTo>
                    <a:cubicBezTo>
                      <a:pt x="5892" y="768"/>
                      <a:pt x="5790" y="829"/>
                      <a:pt x="5789" y="829"/>
                    </a:cubicBezTo>
                    <a:lnTo>
                      <a:pt x="5769" y="843"/>
                    </a:lnTo>
                    <a:lnTo>
                      <a:pt x="826" y="3427"/>
                    </a:lnTo>
                    <a:close/>
                    <a:moveTo>
                      <a:pt x="11149" y="5158"/>
                    </a:moveTo>
                    <a:cubicBezTo>
                      <a:pt x="11149" y="4953"/>
                      <a:pt x="10972" y="4787"/>
                      <a:pt x="10755" y="4787"/>
                    </a:cubicBezTo>
                    <a:cubicBezTo>
                      <a:pt x="10660" y="4787"/>
                      <a:pt x="10574" y="4818"/>
                      <a:pt x="10506" y="4871"/>
                    </a:cubicBezTo>
                    <a:lnTo>
                      <a:pt x="10504" y="4868"/>
                    </a:lnTo>
                    <a:cubicBezTo>
                      <a:pt x="10237" y="5036"/>
                      <a:pt x="7431" y="6424"/>
                      <a:pt x="5610" y="7316"/>
                    </a:cubicBezTo>
                    <a:lnTo>
                      <a:pt x="5599" y="7319"/>
                    </a:lnTo>
                    <a:lnTo>
                      <a:pt x="5579" y="7333"/>
                    </a:lnTo>
                    <a:cubicBezTo>
                      <a:pt x="5537" y="7355"/>
                      <a:pt x="5284" y="7474"/>
                      <a:pt x="4951" y="7296"/>
                    </a:cubicBezTo>
                    <a:cubicBezTo>
                      <a:pt x="4606" y="7112"/>
                      <a:pt x="899" y="5002"/>
                      <a:pt x="640" y="4854"/>
                    </a:cubicBezTo>
                    <a:cubicBezTo>
                      <a:pt x="573" y="4804"/>
                      <a:pt x="488" y="4774"/>
                      <a:pt x="396" y="4774"/>
                    </a:cubicBezTo>
                    <a:cubicBezTo>
                      <a:pt x="179" y="4774"/>
                      <a:pt x="2" y="4941"/>
                      <a:pt x="2" y="5146"/>
                    </a:cubicBezTo>
                    <a:cubicBezTo>
                      <a:pt x="2" y="5298"/>
                      <a:pt x="99" y="5428"/>
                      <a:pt x="237" y="5486"/>
                    </a:cubicBezTo>
                    <a:lnTo>
                      <a:pt x="237" y="5487"/>
                    </a:lnTo>
                    <a:cubicBezTo>
                      <a:pt x="399" y="5579"/>
                      <a:pt x="4215" y="7752"/>
                      <a:pt x="4581" y="7947"/>
                    </a:cubicBezTo>
                    <a:cubicBezTo>
                      <a:pt x="4839" y="8085"/>
                      <a:pt x="5090" y="8134"/>
                      <a:pt x="5312" y="8134"/>
                    </a:cubicBezTo>
                    <a:cubicBezTo>
                      <a:pt x="5596" y="8134"/>
                      <a:pt x="5831" y="8053"/>
                      <a:pt x="5970" y="7972"/>
                    </a:cubicBezTo>
                    <a:cubicBezTo>
                      <a:pt x="6493" y="7716"/>
                      <a:pt x="10431" y="5785"/>
                      <a:pt x="10905" y="5502"/>
                    </a:cubicBezTo>
                    <a:cubicBezTo>
                      <a:pt x="11048" y="5446"/>
                      <a:pt x="11149" y="5313"/>
                      <a:pt x="11149" y="5158"/>
                    </a:cubicBezTo>
                    <a:close/>
                    <a:moveTo>
                      <a:pt x="11149" y="6631"/>
                    </a:moveTo>
                    <a:cubicBezTo>
                      <a:pt x="11149" y="6426"/>
                      <a:pt x="10972" y="6260"/>
                      <a:pt x="10755" y="6260"/>
                    </a:cubicBezTo>
                    <a:cubicBezTo>
                      <a:pt x="10660" y="6260"/>
                      <a:pt x="10574" y="6291"/>
                      <a:pt x="10506" y="6344"/>
                    </a:cubicBezTo>
                    <a:lnTo>
                      <a:pt x="10504" y="6341"/>
                    </a:lnTo>
                    <a:cubicBezTo>
                      <a:pt x="10237" y="6509"/>
                      <a:pt x="7431" y="7897"/>
                      <a:pt x="5610" y="8789"/>
                    </a:cubicBezTo>
                    <a:lnTo>
                      <a:pt x="5599" y="8793"/>
                    </a:lnTo>
                    <a:lnTo>
                      <a:pt x="5579" y="8806"/>
                    </a:lnTo>
                    <a:cubicBezTo>
                      <a:pt x="5537" y="8828"/>
                      <a:pt x="5284" y="8947"/>
                      <a:pt x="4951" y="8769"/>
                    </a:cubicBezTo>
                    <a:cubicBezTo>
                      <a:pt x="4606" y="8586"/>
                      <a:pt x="899" y="6475"/>
                      <a:pt x="640" y="6328"/>
                    </a:cubicBezTo>
                    <a:cubicBezTo>
                      <a:pt x="573" y="6278"/>
                      <a:pt x="488" y="6248"/>
                      <a:pt x="396" y="6248"/>
                    </a:cubicBezTo>
                    <a:cubicBezTo>
                      <a:pt x="179" y="6248"/>
                      <a:pt x="2" y="6414"/>
                      <a:pt x="2" y="6619"/>
                    </a:cubicBezTo>
                    <a:cubicBezTo>
                      <a:pt x="2" y="6771"/>
                      <a:pt x="99" y="6901"/>
                      <a:pt x="237" y="6959"/>
                    </a:cubicBezTo>
                    <a:lnTo>
                      <a:pt x="237" y="6960"/>
                    </a:lnTo>
                    <a:cubicBezTo>
                      <a:pt x="399" y="7052"/>
                      <a:pt x="4215" y="9226"/>
                      <a:pt x="4581" y="9420"/>
                    </a:cubicBezTo>
                    <a:cubicBezTo>
                      <a:pt x="4839" y="9558"/>
                      <a:pt x="5090" y="9607"/>
                      <a:pt x="5312" y="9607"/>
                    </a:cubicBezTo>
                    <a:cubicBezTo>
                      <a:pt x="5596" y="9607"/>
                      <a:pt x="5831" y="9526"/>
                      <a:pt x="5970" y="9445"/>
                    </a:cubicBezTo>
                    <a:cubicBezTo>
                      <a:pt x="6493" y="9189"/>
                      <a:pt x="10431" y="7258"/>
                      <a:pt x="10905" y="6975"/>
                    </a:cubicBezTo>
                    <a:cubicBezTo>
                      <a:pt x="11048" y="6919"/>
                      <a:pt x="11149" y="6786"/>
                      <a:pt x="11149" y="6631"/>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spTree>
    <p:extLst>
      <p:ext uri="{BB962C8B-B14F-4D97-AF65-F5344CB8AC3E}">
        <p14:creationId xmlns:p14="http://schemas.microsoft.com/office/powerpoint/2010/main" val="1580271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52FACE5C-5D5A-4DE0-B8B1-43129DE5C552}"/>
              </a:ext>
            </a:extLst>
          </p:cNvPr>
          <p:cNvSpPr txBox="1"/>
          <p:nvPr/>
        </p:nvSpPr>
        <p:spPr>
          <a:xfrm>
            <a:off x="4454798" y="315571"/>
            <a:ext cx="3949155" cy="492443"/>
          </a:xfrm>
          <a:prstGeom prst="rect">
            <a:avLst/>
          </a:prstGeom>
          <a:noFill/>
        </p:spPr>
        <p:txBody>
          <a:bodyPr wrap="square" lIns="0" tIns="0" rIns="0" bIns="0" rtlCol="0" anchor="ctr">
            <a:spAutoFit/>
          </a:bodyPr>
          <a:lstStyle/>
          <a:p>
            <a:pPr algn="ctr"/>
            <a:r>
              <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BIM</a:t>
            </a:r>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轻量化引擎功能</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5" name="组合 4">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6" name="直接连接符 5">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2"/>
          <a:stretch>
            <a:fillRect/>
          </a:stretch>
        </p:blipFill>
        <p:spPr>
          <a:xfrm>
            <a:off x="1111764" y="1458873"/>
            <a:ext cx="3077597" cy="2117557"/>
          </a:xfrm>
          <a:prstGeom prst="rect">
            <a:avLst/>
          </a:prstGeom>
        </p:spPr>
      </p:pic>
      <p:pic>
        <p:nvPicPr>
          <p:cNvPr id="9" name="图片 8"/>
          <p:cNvPicPr>
            <a:picLocks noChangeAspect="1"/>
          </p:cNvPicPr>
          <p:nvPr/>
        </p:nvPicPr>
        <p:blipFill rotWithShape="1">
          <a:blip r:embed="rId3"/>
          <a:srcRect b="2714"/>
          <a:stretch/>
        </p:blipFill>
        <p:spPr>
          <a:xfrm>
            <a:off x="4540764" y="1364965"/>
            <a:ext cx="2476860" cy="2157173"/>
          </a:xfrm>
          <a:prstGeom prst="rect">
            <a:avLst/>
          </a:prstGeom>
        </p:spPr>
      </p:pic>
      <p:pic>
        <p:nvPicPr>
          <p:cNvPr id="10" name="图片 9"/>
          <p:cNvPicPr>
            <a:picLocks noChangeAspect="1"/>
          </p:cNvPicPr>
          <p:nvPr/>
        </p:nvPicPr>
        <p:blipFill>
          <a:blip r:embed="rId4"/>
          <a:stretch>
            <a:fillRect/>
          </a:stretch>
        </p:blipFill>
        <p:spPr>
          <a:xfrm>
            <a:off x="8374960" y="1549400"/>
            <a:ext cx="2547709" cy="2027030"/>
          </a:xfrm>
          <a:prstGeom prst="rect">
            <a:avLst/>
          </a:prstGeom>
        </p:spPr>
      </p:pic>
      <p:pic>
        <p:nvPicPr>
          <p:cNvPr id="11" name="图片 10"/>
          <p:cNvPicPr>
            <a:picLocks noChangeAspect="1"/>
          </p:cNvPicPr>
          <p:nvPr/>
        </p:nvPicPr>
        <p:blipFill>
          <a:blip r:embed="rId5"/>
          <a:stretch>
            <a:fillRect/>
          </a:stretch>
        </p:blipFill>
        <p:spPr>
          <a:xfrm>
            <a:off x="886327" y="4144026"/>
            <a:ext cx="2727740" cy="2464456"/>
          </a:xfrm>
          <a:prstGeom prst="rect">
            <a:avLst/>
          </a:prstGeom>
        </p:spPr>
      </p:pic>
      <p:pic>
        <p:nvPicPr>
          <p:cNvPr id="12" name="图片 11"/>
          <p:cNvPicPr>
            <a:picLocks noChangeAspect="1"/>
          </p:cNvPicPr>
          <p:nvPr/>
        </p:nvPicPr>
        <p:blipFill>
          <a:blip r:embed="rId6"/>
          <a:stretch>
            <a:fillRect/>
          </a:stretch>
        </p:blipFill>
        <p:spPr>
          <a:xfrm>
            <a:off x="4437056" y="4144026"/>
            <a:ext cx="2794634" cy="2423391"/>
          </a:xfrm>
          <a:prstGeom prst="rect">
            <a:avLst/>
          </a:prstGeom>
        </p:spPr>
      </p:pic>
      <p:pic>
        <p:nvPicPr>
          <p:cNvPr id="13" name="图片 12"/>
          <p:cNvPicPr>
            <a:picLocks noChangeAspect="1"/>
          </p:cNvPicPr>
          <p:nvPr/>
        </p:nvPicPr>
        <p:blipFill>
          <a:blip r:embed="rId7"/>
          <a:stretch>
            <a:fillRect/>
          </a:stretch>
        </p:blipFill>
        <p:spPr>
          <a:xfrm>
            <a:off x="8116809" y="4144682"/>
            <a:ext cx="2745662" cy="2463800"/>
          </a:xfrm>
          <a:prstGeom prst="rect">
            <a:avLst/>
          </a:prstGeom>
        </p:spPr>
      </p:pic>
      <p:sp>
        <p:nvSpPr>
          <p:cNvPr id="14" name="矩形 13"/>
          <p:cNvSpPr/>
          <p:nvPr/>
        </p:nvSpPr>
        <p:spPr>
          <a:xfrm>
            <a:off x="1658086" y="3266622"/>
            <a:ext cx="1516508" cy="331716"/>
          </a:xfrm>
          <a:prstGeom prst="rect">
            <a:avLst/>
          </a:prstGeom>
          <a:solidFill>
            <a:srgbClr val="000000">
              <a:alpha val="67059"/>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多模型加载</a:t>
            </a:r>
          </a:p>
        </p:txBody>
      </p:sp>
      <p:sp>
        <p:nvSpPr>
          <p:cNvPr id="15" name="矩形 14"/>
          <p:cNvSpPr/>
          <p:nvPr/>
        </p:nvSpPr>
        <p:spPr>
          <a:xfrm>
            <a:off x="4971533" y="3266622"/>
            <a:ext cx="1516508" cy="331716"/>
          </a:xfrm>
          <a:prstGeom prst="rect">
            <a:avLst/>
          </a:prstGeom>
          <a:solidFill>
            <a:srgbClr val="7030A0">
              <a:alpha val="67059"/>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模型着色</a:t>
            </a:r>
          </a:p>
        </p:txBody>
      </p:sp>
      <p:sp>
        <p:nvSpPr>
          <p:cNvPr id="16" name="矩形 15"/>
          <p:cNvSpPr/>
          <p:nvPr/>
        </p:nvSpPr>
        <p:spPr>
          <a:xfrm>
            <a:off x="8931048" y="3266622"/>
            <a:ext cx="1516508" cy="331716"/>
          </a:xfrm>
          <a:prstGeom prst="rect">
            <a:avLst/>
          </a:prstGeom>
          <a:solidFill>
            <a:srgbClr val="1B94CD">
              <a:alpha val="67059"/>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自定义背景</a:t>
            </a:r>
          </a:p>
        </p:txBody>
      </p:sp>
      <p:sp>
        <p:nvSpPr>
          <p:cNvPr id="17" name="矩形 16"/>
          <p:cNvSpPr/>
          <p:nvPr/>
        </p:nvSpPr>
        <p:spPr>
          <a:xfrm>
            <a:off x="1682012" y="6276766"/>
            <a:ext cx="1516508" cy="331716"/>
          </a:xfrm>
          <a:prstGeom prst="rect">
            <a:avLst/>
          </a:prstGeom>
          <a:solidFill>
            <a:schemeClr val="accent6">
              <a:lumMod val="60000"/>
              <a:lumOff val="40000"/>
              <a:alpha val="67059"/>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三维标签</a:t>
            </a:r>
          </a:p>
        </p:txBody>
      </p:sp>
      <p:sp>
        <p:nvSpPr>
          <p:cNvPr id="18" name="矩形 17"/>
          <p:cNvSpPr/>
          <p:nvPr/>
        </p:nvSpPr>
        <p:spPr>
          <a:xfrm>
            <a:off x="4995459" y="6276766"/>
            <a:ext cx="1516508" cy="331716"/>
          </a:xfrm>
          <a:prstGeom prst="rect">
            <a:avLst/>
          </a:prstGeom>
          <a:solidFill>
            <a:schemeClr val="accent4">
              <a:lumMod val="60000"/>
              <a:lumOff val="40000"/>
              <a:alpha val="67059"/>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模型样式</a:t>
            </a:r>
          </a:p>
        </p:txBody>
      </p:sp>
      <p:sp>
        <p:nvSpPr>
          <p:cNvPr id="19" name="矩形 18"/>
          <p:cNvSpPr/>
          <p:nvPr/>
        </p:nvSpPr>
        <p:spPr>
          <a:xfrm>
            <a:off x="8954974" y="6276766"/>
            <a:ext cx="1516508" cy="331716"/>
          </a:xfrm>
          <a:prstGeom prst="rect">
            <a:avLst/>
          </a:prstGeom>
          <a:solidFill>
            <a:srgbClr val="C00000">
              <a:alpha val="67059"/>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模型动效</a:t>
            </a:r>
          </a:p>
        </p:txBody>
      </p:sp>
    </p:spTree>
    <p:extLst>
      <p:ext uri="{BB962C8B-B14F-4D97-AF65-F5344CB8AC3E}">
        <p14:creationId xmlns:p14="http://schemas.microsoft.com/office/powerpoint/2010/main" val="234677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52FACE5C-5D5A-4DE0-B8B1-43129DE5C552}"/>
              </a:ext>
            </a:extLst>
          </p:cNvPr>
          <p:cNvSpPr txBox="1"/>
          <p:nvPr/>
        </p:nvSpPr>
        <p:spPr>
          <a:xfrm>
            <a:off x="4454798" y="315570"/>
            <a:ext cx="3949155" cy="492443"/>
          </a:xfrm>
          <a:prstGeom prst="rect">
            <a:avLst/>
          </a:prstGeom>
          <a:noFill/>
        </p:spPr>
        <p:txBody>
          <a:bodyPr wrap="square" lIns="0" tIns="0" rIns="0" bIns="0" rtlCol="0" anchor="ctr">
            <a:spAutoFit/>
          </a:bodyPr>
          <a:lstStyle/>
          <a:p>
            <a:pPr algn="ctr"/>
            <a:r>
              <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BIM</a:t>
            </a:r>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轻量化引擎功能</a:t>
            </a:r>
            <a:endParaRPr lang="zh-CN" altLang="en-US" sz="40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4" name="组合 3">
            <a:extLst>
              <a:ext uri="{FF2B5EF4-FFF2-40B4-BE49-F238E27FC236}">
                <a16:creationId xmlns:a16="http://schemas.microsoft.com/office/drawing/2014/main" id="{0A02E87F-F68A-4846-A0D1-64AA4E7643FD}"/>
              </a:ext>
            </a:extLst>
          </p:cNvPr>
          <p:cNvGrpSpPr/>
          <p:nvPr/>
        </p:nvGrpSpPr>
        <p:grpSpPr>
          <a:xfrm>
            <a:off x="886327" y="529975"/>
            <a:ext cx="11086097" cy="0"/>
            <a:chOff x="1028775" y="591989"/>
            <a:chExt cx="11086097" cy="0"/>
          </a:xfrm>
        </p:grpSpPr>
        <p:cxnSp>
          <p:nvCxnSpPr>
            <p:cNvPr id="5" name="直接连接符 4">
              <a:extLst>
                <a:ext uri="{FF2B5EF4-FFF2-40B4-BE49-F238E27FC236}">
                  <a16:creationId xmlns:a16="http://schemas.microsoft.com/office/drawing/2014/main" id="{80F1C5D4-6175-47AC-910A-560E1ADAE8A5}"/>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FB4BA92-5D64-401E-8956-2685784D2CB1}"/>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138797" y="5144325"/>
            <a:ext cx="9967353" cy="1466025"/>
            <a:chOff x="1138797" y="5144325"/>
            <a:chExt cx="9967353" cy="1466025"/>
          </a:xfrm>
        </p:grpSpPr>
        <p:sp>
          <p:nvSpPr>
            <p:cNvPr id="8" name="矩形 7"/>
            <p:cNvSpPr/>
            <p:nvPr/>
          </p:nvSpPr>
          <p:spPr>
            <a:xfrm>
              <a:off x="1138797" y="5943600"/>
              <a:ext cx="9967353" cy="66675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472C4"/>
                  </a:solidFill>
                </a:rPr>
                <a:t>模型转换</a:t>
              </a:r>
            </a:p>
          </p:txBody>
        </p:sp>
        <p:sp>
          <p:nvSpPr>
            <p:cNvPr id="9" name="矩形 8"/>
            <p:cNvSpPr/>
            <p:nvPr/>
          </p:nvSpPr>
          <p:spPr>
            <a:xfrm>
              <a:off x="1138797" y="5144325"/>
              <a:ext cx="9967353" cy="66675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50"/>
                  </a:solidFill>
                </a:rPr>
                <a:t>模型浏览</a:t>
              </a:r>
            </a:p>
          </p:txBody>
        </p:sp>
      </p:grpSp>
      <p:sp>
        <p:nvSpPr>
          <p:cNvPr id="10" name="矩形 9"/>
          <p:cNvSpPr/>
          <p:nvPr/>
        </p:nvSpPr>
        <p:spPr>
          <a:xfrm>
            <a:off x="1123474" y="846129"/>
            <a:ext cx="9967353" cy="723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1" name="exchange_302347">
            <a:extLst>
              <a:ext uri="{FF2B5EF4-FFF2-40B4-BE49-F238E27FC236}">
                <a16:creationId xmlns:a16="http://schemas.microsoft.com/office/drawing/2014/main" id="{54405246-CCE2-4201-BBB1-D3F3EB6E740D}"/>
              </a:ext>
            </a:extLst>
          </p:cNvPr>
          <p:cNvSpPr/>
          <p:nvPr/>
        </p:nvSpPr>
        <p:spPr>
          <a:xfrm>
            <a:off x="4731780" y="5989292"/>
            <a:ext cx="609685" cy="562427"/>
          </a:xfrm>
          <a:custGeom>
            <a:avLst/>
            <a:gdLst>
              <a:gd name="connsiteX0" fmla="*/ 206471 w 607639"/>
              <a:gd name="connsiteY0" fmla="*/ 450331 h 560540"/>
              <a:gd name="connsiteX1" fmla="*/ 219289 w 607639"/>
              <a:gd name="connsiteY1" fmla="*/ 456730 h 560540"/>
              <a:gd name="connsiteX2" fmla="*/ 212880 w 607639"/>
              <a:gd name="connsiteY2" fmla="*/ 469528 h 560540"/>
              <a:gd name="connsiteX3" fmla="*/ 169171 w 607639"/>
              <a:gd name="connsiteY3" fmla="*/ 484104 h 560540"/>
              <a:gd name="connsiteX4" fmla="*/ 303769 w 607639"/>
              <a:gd name="connsiteY4" fmla="*/ 512990 h 560540"/>
              <a:gd name="connsiteX5" fmla="*/ 461423 w 607639"/>
              <a:gd name="connsiteY5" fmla="*/ 473528 h 560540"/>
              <a:gd name="connsiteX6" fmla="*/ 474954 w 607639"/>
              <a:gd name="connsiteY6" fmla="*/ 478150 h 560540"/>
              <a:gd name="connsiteX7" fmla="*/ 470325 w 607639"/>
              <a:gd name="connsiteY7" fmla="*/ 491748 h 560540"/>
              <a:gd name="connsiteX8" fmla="*/ 303769 w 607639"/>
              <a:gd name="connsiteY8" fmla="*/ 533165 h 560540"/>
              <a:gd name="connsiteX9" fmla="*/ 158845 w 607639"/>
              <a:gd name="connsiteY9" fmla="*/ 501791 h 560540"/>
              <a:gd name="connsiteX10" fmla="*/ 174067 w 607639"/>
              <a:gd name="connsiteY10" fmla="*/ 547208 h 560540"/>
              <a:gd name="connsiteX11" fmla="*/ 167747 w 607639"/>
              <a:gd name="connsiteY11" fmla="*/ 560007 h 560540"/>
              <a:gd name="connsiteX12" fmla="*/ 164542 w 607639"/>
              <a:gd name="connsiteY12" fmla="*/ 560540 h 560540"/>
              <a:gd name="connsiteX13" fmla="*/ 154928 w 607639"/>
              <a:gd name="connsiteY13" fmla="*/ 553607 h 560540"/>
              <a:gd name="connsiteX14" fmla="*/ 132139 w 607639"/>
              <a:gd name="connsiteY14" fmla="*/ 485882 h 560540"/>
              <a:gd name="connsiteX15" fmla="*/ 132050 w 607639"/>
              <a:gd name="connsiteY15" fmla="*/ 485082 h 560540"/>
              <a:gd name="connsiteX16" fmla="*/ 131694 w 607639"/>
              <a:gd name="connsiteY16" fmla="*/ 481971 h 560540"/>
              <a:gd name="connsiteX17" fmla="*/ 132406 w 607639"/>
              <a:gd name="connsiteY17" fmla="*/ 479038 h 560540"/>
              <a:gd name="connsiteX18" fmla="*/ 132673 w 607639"/>
              <a:gd name="connsiteY18" fmla="*/ 478150 h 560540"/>
              <a:gd name="connsiteX19" fmla="*/ 135077 w 607639"/>
              <a:gd name="connsiteY19" fmla="*/ 475039 h 560540"/>
              <a:gd name="connsiteX20" fmla="*/ 138460 w 607639"/>
              <a:gd name="connsiteY20" fmla="*/ 473083 h 560540"/>
              <a:gd name="connsiteX21" fmla="*/ 138549 w 607639"/>
              <a:gd name="connsiteY21" fmla="*/ 473083 h 560540"/>
              <a:gd name="connsiteX22" fmla="*/ 70856 w 607639"/>
              <a:gd name="connsiteY22" fmla="*/ 350899 h 560540"/>
              <a:gd name="connsiteX23" fmla="*/ 60797 w 607639"/>
              <a:gd name="connsiteY23" fmla="*/ 361031 h 560540"/>
              <a:gd name="connsiteX24" fmla="*/ 70856 w 607639"/>
              <a:gd name="connsiteY24" fmla="*/ 371164 h 560540"/>
              <a:gd name="connsiteX25" fmla="*/ 151949 w 607639"/>
              <a:gd name="connsiteY25" fmla="*/ 371164 h 560540"/>
              <a:gd name="connsiteX26" fmla="*/ 162008 w 607639"/>
              <a:gd name="connsiteY26" fmla="*/ 361031 h 560540"/>
              <a:gd name="connsiteX27" fmla="*/ 151949 w 607639"/>
              <a:gd name="connsiteY27" fmla="*/ 350899 h 560540"/>
              <a:gd name="connsiteX28" fmla="*/ 394892 w 607639"/>
              <a:gd name="connsiteY28" fmla="*/ 350846 h 560540"/>
              <a:gd name="connsiteX29" fmla="*/ 384834 w 607639"/>
              <a:gd name="connsiteY29" fmla="*/ 360976 h 560540"/>
              <a:gd name="connsiteX30" fmla="*/ 394892 w 607639"/>
              <a:gd name="connsiteY30" fmla="*/ 371106 h 560540"/>
              <a:gd name="connsiteX31" fmla="*/ 475985 w 607639"/>
              <a:gd name="connsiteY31" fmla="*/ 371106 h 560540"/>
              <a:gd name="connsiteX32" fmla="*/ 486044 w 607639"/>
              <a:gd name="connsiteY32" fmla="*/ 360976 h 560540"/>
              <a:gd name="connsiteX33" fmla="*/ 475985 w 607639"/>
              <a:gd name="connsiteY33" fmla="*/ 350846 h 560540"/>
              <a:gd name="connsiteX34" fmla="*/ 50650 w 607639"/>
              <a:gd name="connsiteY34" fmla="*/ 310457 h 560540"/>
              <a:gd name="connsiteX35" fmla="*/ 40502 w 607639"/>
              <a:gd name="connsiteY35" fmla="*/ 320590 h 560540"/>
              <a:gd name="connsiteX36" fmla="*/ 50650 w 607639"/>
              <a:gd name="connsiteY36" fmla="*/ 330723 h 560540"/>
              <a:gd name="connsiteX37" fmla="*/ 91152 w 607639"/>
              <a:gd name="connsiteY37" fmla="*/ 330723 h 560540"/>
              <a:gd name="connsiteX38" fmla="*/ 101299 w 607639"/>
              <a:gd name="connsiteY38" fmla="*/ 320590 h 560540"/>
              <a:gd name="connsiteX39" fmla="*/ 91152 w 607639"/>
              <a:gd name="connsiteY39" fmla="*/ 310457 h 560540"/>
              <a:gd name="connsiteX40" fmla="*/ 374686 w 607639"/>
              <a:gd name="connsiteY40" fmla="*/ 310415 h 560540"/>
              <a:gd name="connsiteX41" fmla="*/ 364538 w 607639"/>
              <a:gd name="connsiteY41" fmla="*/ 320545 h 560540"/>
              <a:gd name="connsiteX42" fmla="*/ 374686 w 607639"/>
              <a:gd name="connsiteY42" fmla="*/ 330675 h 560540"/>
              <a:gd name="connsiteX43" fmla="*/ 415188 w 607639"/>
              <a:gd name="connsiteY43" fmla="*/ 330675 h 560540"/>
              <a:gd name="connsiteX44" fmla="*/ 425336 w 607639"/>
              <a:gd name="connsiteY44" fmla="*/ 320545 h 560540"/>
              <a:gd name="connsiteX45" fmla="*/ 415188 w 607639"/>
              <a:gd name="connsiteY45" fmla="*/ 310415 h 560540"/>
              <a:gd name="connsiteX46" fmla="*/ 50650 w 607639"/>
              <a:gd name="connsiteY46" fmla="*/ 270016 h 560540"/>
              <a:gd name="connsiteX47" fmla="*/ 40502 w 607639"/>
              <a:gd name="connsiteY47" fmla="*/ 280148 h 560540"/>
              <a:gd name="connsiteX48" fmla="*/ 50650 w 607639"/>
              <a:gd name="connsiteY48" fmla="*/ 290281 h 560540"/>
              <a:gd name="connsiteX49" fmla="*/ 151949 w 607639"/>
              <a:gd name="connsiteY49" fmla="*/ 290281 h 560540"/>
              <a:gd name="connsiteX50" fmla="*/ 162008 w 607639"/>
              <a:gd name="connsiteY50" fmla="*/ 280148 h 560540"/>
              <a:gd name="connsiteX51" fmla="*/ 151949 w 607639"/>
              <a:gd name="connsiteY51" fmla="*/ 270016 h 560540"/>
              <a:gd name="connsiteX52" fmla="*/ 374686 w 607639"/>
              <a:gd name="connsiteY52" fmla="*/ 269983 h 560540"/>
              <a:gd name="connsiteX53" fmla="*/ 364538 w 607639"/>
              <a:gd name="connsiteY53" fmla="*/ 280114 h 560540"/>
              <a:gd name="connsiteX54" fmla="*/ 374686 w 607639"/>
              <a:gd name="connsiteY54" fmla="*/ 290244 h 560540"/>
              <a:gd name="connsiteX55" fmla="*/ 475985 w 607639"/>
              <a:gd name="connsiteY55" fmla="*/ 290244 h 560540"/>
              <a:gd name="connsiteX56" fmla="*/ 486044 w 607639"/>
              <a:gd name="connsiteY56" fmla="*/ 280114 h 560540"/>
              <a:gd name="connsiteX57" fmla="*/ 475985 w 607639"/>
              <a:gd name="connsiteY57" fmla="*/ 269983 h 560540"/>
              <a:gd name="connsiteX58" fmla="*/ 81004 w 607639"/>
              <a:gd name="connsiteY58" fmla="*/ 229574 h 560540"/>
              <a:gd name="connsiteX59" fmla="*/ 70856 w 607639"/>
              <a:gd name="connsiteY59" fmla="*/ 239707 h 560540"/>
              <a:gd name="connsiteX60" fmla="*/ 81004 w 607639"/>
              <a:gd name="connsiteY60" fmla="*/ 249751 h 560540"/>
              <a:gd name="connsiteX61" fmla="*/ 192451 w 607639"/>
              <a:gd name="connsiteY61" fmla="*/ 249751 h 560540"/>
              <a:gd name="connsiteX62" fmla="*/ 202599 w 607639"/>
              <a:gd name="connsiteY62" fmla="*/ 239707 h 560540"/>
              <a:gd name="connsiteX63" fmla="*/ 192451 w 607639"/>
              <a:gd name="connsiteY63" fmla="*/ 229574 h 560540"/>
              <a:gd name="connsiteX64" fmla="*/ 405040 w 607639"/>
              <a:gd name="connsiteY64" fmla="*/ 229552 h 560540"/>
              <a:gd name="connsiteX65" fmla="*/ 394892 w 607639"/>
              <a:gd name="connsiteY65" fmla="*/ 239682 h 560540"/>
              <a:gd name="connsiteX66" fmla="*/ 405040 w 607639"/>
              <a:gd name="connsiteY66" fmla="*/ 249723 h 560540"/>
              <a:gd name="connsiteX67" fmla="*/ 516487 w 607639"/>
              <a:gd name="connsiteY67" fmla="*/ 249723 h 560540"/>
              <a:gd name="connsiteX68" fmla="*/ 526546 w 607639"/>
              <a:gd name="connsiteY68" fmla="*/ 239682 h 560540"/>
              <a:gd name="connsiteX69" fmla="*/ 516487 w 607639"/>
              <a:gd name="connsiteY69" fmla="*/ 229552 h 560540"/>
              <a:gd name="connsiteX70" fmla="*/ 50650 w 607639"/>
              <a:gd name="connsiteY70" fmla="*/ 189133 h 560540"/>
              <a:gd name="connsiteX71" fmla="*/ 40502 w 607639"/>
              <a:gd name="connsiteY71" fmla="*/ 199266 h 560540"/>
              <a:gd name="connsiteX72" fmla="*/ 50650 w 607639"/>
              <a:gd name="connsiteY72" fmla="*/ 209309 h 560540"/>
              <a:gd name="connsiteX73" fmla="*/ 151949 w 607639"/>
              <a:gd name="connsiteY73" fmla="*/ 209309 h 560540"/>
              <a:gd name="connsiteX74" fmla="*/ 162008 w 607639"/>
              <a:gd name="connsiteY74" fmla="*/ 199266 h 560540"/>
              <a:gd name="connsiteX75" fmla="*/ 151949 w 607639"/>
              <a:gd name="connsiteY75" fmla="*/ 189133 h 560540"/>
              <a:gd name="connsiteX76" fmla="*/ 374686 w 607639"/>
              <a:gd name="connsiteY76" fmla="*/ 189121 h 560540"/>
              <a:gd name="connsiteX77" fmla="*/ 364538 w 607639"/>
              <a:gd name="connsiteY77" fmla="*/ 199251 h 560540"/>
              <a:gd name="connsiteX78" fmla="*/ 374686 w 607639"/>
              <a:gd name="connsiteY78" fmla="*/ 209292 h 560540"/>
              <a:gd name="connsiteX79" fmla="*/ 475985 w 607639"/>
              <a:gd name="connsiteY79" fmla="*/ 209292 h 560540"/>
              <a:gd name="connsiteX80" fmla="*/ 486044 w 607639"/>
              <a:gd name="connsiteY80" fmla="*/ 199251 h 560540"/>
              <a:gd name="connsiteX81" fmla="*/ 475985 w 607639"/>
              <a:gd name="connsiteY81" fmla="*/ 189121 h 560540"/>
              <a:gd name="connsiteX82" fmla="*/ 354390 w 607639"/>
              <a:gd name="connsiteY82" fmla="*/ 138559 h 560540"/>
              <a:gd name="connsiteX83" fmla="*/ 577196 w 607639"/>
              <a:gd name="connsiteY83" fmla="*/ 138559 h 560540"/>
              <a:gd name="connsiteX84" fmla="*/ 607639 w 607639"/>
              <a:gd name="connsiteY84" fmla="*/ 168860 h 560540"/>
              <a:gd name="connsiteX85" fmla="*/ 607639 w 607639"/>
              <a:gd name="connsiteY85" fmla="*/ 391278 h 560540"/>
              <a:gd name="connsiteX86" fmla="*/ 577196 w 607639"/>
              <a:gd name="connsiteY86" fmla="*/ 421668 h 560540"/>
              <a:gd name="connsiteX87" fmla="*/ 354390 w 607639"/>
              <a:gd name="connsiteY87" fmla="*/ 421668 h 560540"/>
              <a:gd name="connsiteX88" fmla="*/ 324036 w 607639"/>
              <a:gd name="connsiteY88" fmla="*/ 391278 h 560540"/>
              <a:gd name="connsiteX89" fmla="*/ 324036 w 607639"/>
              <a:gd name="connsiteY89" fmla="*/ 168860 h 560540"/>
              <a:gd name="connsiteX90" fmla="*/ 354390 w 607639"/>
              <a:gd name="connsiteY90" fmla="*/ 138559 h 560540"/>
              <a:gd name="connsiteX91" fmla="*/ 30354 w 607639"/>
              <a:gd name="connsiteY91" fmla="*/ 138559 h 560540"/>
              <a:gd name="connsiteX92" fmla="*/ 253160 w 607639"/>
              <a:gd name="connsiteY92" fmla="*/ 138559 h 560540"/>
              <a:gd name="connsiteX93" fmla="*/ 283603 w 607639"/>
              <a:gd name="connsiteY93" fmla="*/ 168868 h 560540"/>
              <a:gd name="connsiteX94" fmla="*/ 283603 w 607639"/>
              <a:gd name="connsiteY94" fmla="*/ 391340 h 560540"/>
              <a:gd name="connsiteX95" fmla="*/ 253160 w 607639"/>
              <a:gd name="connsiteY95" fmla="*/ 421738 h 560540"/>
              <a:gd name="connsiteX96" fmla="*/ 30354 w 607639"/>
              <a:gd name="connsiteY96" fmla="*/ 421738 h 560540"/>
              <a:gd name="connsiteX97" fmla="*/ 0 w 607639"/>
              <a:gd name="connsiteY97" fmla="*/ 391340 h 560540"/>
              <a:gd name="connsiteX98" fmla="*/ 0 w 607639"/>
              <a:gd name="connsiteY98" fmla="*/ 168868 h 560540"/>
              <a:gd name="connsiteX99" fmla="*/ 30354 w 607639"/>
              <a:gd name="connsiteY99" fmla="*/ 138559 h 560540"/>
              <a:gd name="connsiteX100" fmla="*/ 439829 w 607639"/>
              <a:gd name="connsiteY100" fmla="*/ 564 h 560540"/>
              <a:gd name="connsiteX101" fmla="*/ 452646 w 607639"/>
              <a:gd name="connsiteY101" fmla="*/ 6874 h 560540"/>
              <a:gd name="connsiteX102" fmla="*/ 475341 w 607639"/>
              <a:gd name="connsiteY102" fmla="*/ 74588 h 560540"/>
              <a:gd name="connsiteX103" fmla="*/ 475430 w 607639"/>
              <a:gd name="connsiteY103" fmla="*/ 74677 h 560540"/>
              <a:gd name="connsiteX104" fmla="*/ 475519 w 607639"/>
              <a:gd name="connsiteY104" fmla="*/ 75388 h 560540"/>
              <a:gd name="connsiteX105" fmla="*/ 475875 w 607639"/>
              <a:gd name="connsiteY105" fmla="*/ 78587 h 560540"/>
              <a:gd name="connsiteX106" fmla="*/ 475163 w 607639"/>
              <a:gd name="connsiteY106" fmla="*/ 81520 h 560540"/>
              <a:gd name="connsiteX107" fmla="*/ 474896 w 607639"/>
              <a:gd name="connsiteY107" fmla="*/ 82319 h 560540"/>
              <a:gd name="connsiteX108" fmla="*/ 474896 w 607639"/>
              <a:gd name="connsiteY108" fmla="*/ 82408 h 560540"/>
              <a:gd name="connsiteX109" fmla="*/ 474807 w 607639"/>
              <a:gd name="connsiteY109" fmla="*/ 82497 h 560540"/>
              <a:gd name="connsiteX110" fmla="*/ 472760 w 607639"/>
              <a:gd name="connsiteY110" fmla="*/ 85163 h 560540"/>
              <a:gd name="connsiteX111" fmla="*/ 472048 w 607639"/>
              <a:gd name="connsiteY111" fmla="*/ 85785 h 560540"/>
              <a:gd name="connsiteX112" fmla="*/ 469467 w 607639"/>
              <a:gd name="connsiteY112" fmla="*/ 87207 h 560540"/>
              <a:gd name="connsiteX113" fmla="*/ 469022 w 607639"/>
              <a:gd name="connsiteY113" fmla="*/ 87474 h 560540"/>
              <a:gd name="connsiteX114" fmla="*/ 401114 w 607639"/>
              <a:gd name="connsiteY114" fmla="*/ 110223 h 560540"/>
              <a:gd name="connsiteX115" fmla="*/ 397910 w 607639"/>
              <a:gd name="connsiteY115" fmla="*/ 110756 h 560540"/>
              <a:gd name="connsiteX116" fmla="*/ 388298 w 607639"/>
              <a:gd name="connsiteY116" fmla="*/ 103825 h 560540"/>
              <a:gd name="connsiteX117" fmla="*/ 394706 w 607639"/>
              <a:gd name="connsiteY117" fmla="*/ 91028 h 560540"/>
              <a:gd name="connsiteX118" fmla="*/ 438405 w 607639"/>
              <a:gd name="connsiteY118" fmla="*/ 76365 h 560540"/>
              <a:gd name="connsiteX119" fmla="*/ 303746 w 607639"/>
              <a:gd name="connsiteY119" fmla="*/ 47573 h 560540"/>
              <a:gd name="connsiteX120" fmla="*/ 146213 w 607639"/>
              <a:gd name="connsiteY120" fmla="*/ 86940 h 560540"/>
              <a:gd name="connsiteX121" fmla="*/ 132685 w 607639"/>
              <a:gd name="connsiteY121" fmla="*/ 82319 h 560540"/>
              <a:gd name="connsiteX122" fmla="*/ 137313 w 607639"/>
              <a:gd name="connsiteY122" fmla="*/ 68812 h 560540"/>
              <a:gd name="connsiteX123" fmla="*/ 303746 w 607639"/>
              <a:gd name="connsiteY123" fmla="*/ 27312 h 560540"/>
              <a:gd name="connsiteX124" fmla="*/ 448730 w 607639"/>
              <a:gd name="connsiteY124" fmla="*/ 58770 h 560540"/>
              <a:gd name="connsiteX125" fmla="*/ 433421 w 607639"/>
              <a:gd name="connsiteY125" fmla="*/ 13361 h 560540"/>
              <a:gd name="connsiteX126" fmla="*/ 439829 w 607639"/>
              <a:gd name="connsiteY126" fmla="*/ 564 h 56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7639" h="560540">
                <a:moveTo>
                  <a:pt x="206471" y="450331"/>
                </a:moveTo>
                <a:cubicBezTo>
                  <a:pt x="211723" y="448553"/>
                  <a:pt x="217509" y="451397"/>
                  <a:pt x="219289" y="456730"/>
                </a:cubicBezTo>
                <a:cubicBezTo>
                  <a:pt x="221070" y="461974"/>
                  <a:pt x="218132" y="467751"/>
                  <a:pt x="212880" y="469528"/>
                </a:cubicBezTo>
                <a:lnTo>
                  <a:pt x="169171" y="484104"/>
                </a:lnTo>
                <a:cubicBezTo>
                  <a:pt x="215996" y="504369"/>
                  <a:pt x="256500" y="512990"/>
                  <a:pt x="303769" y="512990"/>
                </a:cubicBezTo>
                <a:cubicBezTo>
                  <a:pt x="358694" y="512990"/>
                  <a:pt x="404361" y="501525"/>
                  <a:pt x="461423" y="473528"/>
                </a:cubicBezTo>
                <a:cubicBezTo>
                  <a:pt x="466408" y="471039"/>
                  <a:pt x="472461" y="473172"/>
                  <a:pt x="474954" y="478150"/>
                </a:cubicBezTo>
                <a:cubicBezTo>
                  <a:pt x="477446" y="483216"/>
                  <a:pt x="475310" y="489259"/>
                  <a:pt x="470325" y="491748"/>
                </a:cubicBezTo>
                <a:cubicBezTo>
                  <a:pt x="410325" y="521167"/>
                  <a:pt x="362077" y="533165"/>
                  <a:pt x="303769" y="533165"/>
                </a:cubicBezTo>
                <a:cubicBezTo>
                  <a:pt x="252672" y="533165"/>
                  <a:pt x="209319" y="523922"/>
                  <a:pt x="158845" y="501791"/>
                </a:cubicBezTo>
                <a:lnTo>
                  <a:pt x="174067" y="547208"/>
                </a:lnTo>
                <a:cubicBezTo>
                  <a:pt x="175848" y="552541"/>
                  <a:pt x="172999" y="558229"/>
                  <a:pt x="167747" y="560007"/>
                </a:cubicBezTo>
                <a:cubicBezTo>
                  <a:pt x="166679" y="560362"/>
                  <a:pt x="165522" y="560540"/>
                  <a:pt x="164542" y="560540"/>
                </a:cubicBezTo>
                <a:cubicBezTo>
                  <a:pt x="160269" y="560540"/>
                  <a:pt x="156353" y="557874"/>
                  <a:pt x="154928" y="553607"/>
                </a:cubicBezTo>
                <a:lnTo>
                  <a:pt x="132139" y="485882"/>
                </a:lnTo>
                <a:cubicBezTo>
                  <a:pt x="132050" y="485615"/>
                  <a:pt x="132139" y="485349"/>
                  <a:pt x="132050" y="485082"/>
                </a:cubicBezTo>
                <a:cubicBezTo>
                  <a:pt x="131783" y="484104"/>
                  <a:pt x="131605" y="483038"/>
                  <a:pt x="131694" y="481971"/>
                </a:cubicBezTo>
                <a:cubicBezTo>
                  <a:pt x="131694" y="480905"/>
                  <a:pt x="132050" y="480016"/>
                  <a:pt x="132406" y="479038"/>
                </a:cubicBezTo>
                <a:cubicBezTo>
                  <a:pt x="132495" y="478772"/>
                  <a:pt x="132495" y="478416"/>
                  <a:pt x="132673" y="478150"/>
                </a:cubicBezTo>
                <a:cubicBezTo>
                  <a:pt x="133296" y="476994"/>
                  <a:pt x="134098" y="475928"/>
                  <a:pt x="135077" y="475039"/>
                </a:cubicBezTo>
                <a:cubicBezTo>
                  <a:pt x="136056" y="474150"/>
                  <a:pt x="137213" y="473528"/>
                  <a:pt x="138460" y="473083"/>
                </a:cubicBezTo>
                <a:cubicBezTo>
                  <a:pt x="138460" y="473083"/>
                  <a:pt x="138549" y="473083"/>
                  <a:pt x="138549" y="473083"/>
                </a:cubicBezTo>
                <a:close/>
                <a:moveTo>
                  <a:pt x="70856" y="350899"/>
                </a:moveTo>
                <a:cubicBezTo>
                  <a:pt x="65337" y="350899"/>
                  <a:pt x="60797" y="355432"/>
                  <a:pt x="60797" y="361031"/>
                </a:cubicBezTo>
                <a:cubicBezTo>
                  <a:pt x="60797" y="366631"/>
                  <a:pt x="65337" y="371164"/>
                  <a:pt x="70856" y="371164"/>
                </a:cubicBezTo>
                <a:lnTo>
                  <a:pt x="151949" y="371164"/>
                </a:lnTo>
                <a:cubicBezTo>
                  <a:pt x="157468" y="371164"/>
                  <a:pt x="162008" y="366631"/>
                  <a:pt x="162008" y="361031"/>
                </a:cubicBezTo>
                <a:cubicBezTo>
                  <a:pt x="162008" y="355432"/>
                  <a:pt x="157468" y="350899"/>
                  <a:pt x="151949" y="350899"/>
                </a:cubicBezTo>
                <a:close/>
                <a:moveTo>
                  <a:pt x="394892" y="350846"/>
                </a:moveTo>
                <a:cubicBezTo>
                  <a:pt x="389373" y="350846"/>
                  <a:pt x="384834" y="355378"/>
                  <a:pt x="384834" y="360976"/>
                </a:cubicBezTo>
                <a:cubicBezTo>
                  <a:pt x="384834" y="366575"/>
                  <a:pt x="389373" y="371106"/>
                  <a:pt x="394892" y="371106"/>
                </a:cubicBezTo>
                <a:lnTo>
                  <a:pt x="475985" y="371106"/>
                </a:lnTo>
                <a:cubicBezTo>
                  <a:pt x="481504" y="371106"/>
                  <a:pt x="486044" y="366575"/>
                  <a:pt x="486044" y="360976"/>
                </a:cubicBezTo>
                <a:cubicBezTo>
                  <a:pt x="486044" y="355378"/>
                  <a:pt x="481504" y="350846"/>
                  <a:pt x="475985" y="350846"/>
                </a:cubicBezTo>
                <a:close/>
                <a:moveTo>
                  <a:pt x="50650" y="310457"/>
                </a:moveTo>
                <a:cubicBezTo>
                  <a:pt x="45042" y="310457"/>
                  <a:pt x="40502" y="314990"/>
                  <a:pt x="40502" y="320590"/>
                </a:cubicBezTo>
                <a:cubicBezTo>
                  <a:pt x="40502" y="326190"/>
                  <a:pt x="45042" y="330723"/>
                  <a:pt x="50650" y="330723"/>
                </a:cubicBezTo>
                <a:lnTo>
                  <a:pt x="91152" y="330723"/>
                </a:lnTo>
                <a:cubicBezTo>
                  <a:pt x="96760" y="330723"/>
                  <a:pt x="101299" y="326190"/>
                  <a:pt x="101299" y="320590"/>
                </a:cubicBezTo>
                <a:cubicBezTo>
                  <a:pt x="101299" y="314990"/>
                  <a:pt x="96760" y="310457"/>
                  <a:pt x="91152" y="310457"/>
                </a:cubicBezTo>
                <a:close/>
                <a:moveTo>
                  <a:pt x="374686" y="310415"/>
                </a:moveTo>
                <a:cubicBezTo>
                  <a:pt x="369078" y="310415"/>
                  <a:pt x="364538" y="314947"/>
                  <a:pt x="364538" y="320545"/>
                </a:cubicBezTo>
                <a:cubicBezTo>
                  <a:pt x="364538" y="326143"/>
                  <a:pt x="369078" y="330675"/>
                  <a:pt x="374686" y="330675"/>
                </a:cubicBezTo>
                <a:lnTo>
                  <a:pt x="415188" y="330675"/>
                </a:lnTo>
                <a:cubicBezTo>
                  <a:pt x="420796" y="330675"/>
                  <a:pt x="425336" y="326143"/>
                  <a:pt x="425336" y="320545"/>
                </a:cubicBezTo>
                <a:cubicBezTo>
                  <a:pt x="425336" y="314947"/>
                  <a:pt x="420796" y="310415"/>
                  <a:pt x="415188" y="310415"/>
                </a:cubicBezTo>
                <a:close/>
                <a:moveTo>
                  <a:pt x="50650" y="270016"/>
                </a:moveTo>
                <a:cubicBezTo>
                  <a:pt x="45042" y="270016"/>
                  <a:pt x="40502" y="274549"/>
                  <a:pt x="40502" y="280148"/>
                </a:cubicBezTo>
                <a:cubicBezTo>
                  <a:pt x="40502" y="285748"/>
                  <a:pt x="45042" y="290281"/>
                  <a:pt x="50650" y="290281"/>
                </a:cubicBezTo>
                <a:lnTo>
                  <a:pt x="151949" y="290281"/>
                </a:lnTo>
                <a:cubicBezTo>
                  <a:pt x="157468" y="290281"/>
                  <a:pt x="162008" y="285748"/>
                  <a:pt x="162008" y="280148"/>
                </a:cubicBezTo>
                <a:cubicBezTo>
                  <a:pt x="162008" y="274549"/>
                  <a:pt x="157468" y="270016"/>
                  <a:pt x="151949" y="270016"/>
                </a:cubicBezTo>
                <a:close/>
                <a:moveTo>
                  <a:pt x="374686" y="269983"/>
                </a:moveTo>
                <a:cubicBezTo>
                  <a:pt x="369078" y="269983"/>
                  <a:pt x="364538" y="274515"/>
                  <a:pt x="364538" y="280114"/>
                </a:cubicBezTo>
                <a:cubicBezTo>
                  <a:pt x="364538" y="285712"/>
                  <a:pt x="369078" y="290244"/>
                  <a:pt x="374686" y="290244"/>
                </a:cubicBezTo>
                <a:lnTo>
                  <a:pt x="475985" y="290244"/>
                </a:lnTo>
                <a:cubicBezTo>
                  <a:pt x="481504" y="290244"/>
                  <a:pt x="486044" y="285712"/>
                  <a:pt x="486044" y="280114"/>
                </a:cubicBezTo>
                <a:cubicBezTo>
                  <a:pt x="486044" y="274515"/>
                  <a:pt x="481504" y="269983"/>
                  <a:pt x="475985" y="269983"/>
                </a:cubicBezTo>
                <a:close/>
                <a:moveTo>
                  <a:pt x="81004" y="229574"/>
                </a:moveTo>
                <a:cubicBezTo>
                  <a:pt x="75396" y="229574"/>
                  <a:pt x="70856" y="234107"/>
                  <a:pt x="70856" y="239707"/>
                </a:cubicBezTo>
                <a:cubicBezTo>
                  <a:pt x="70856" y="245218"/>
                  <a:pt x="75396" y="249751"/>
                  <a:pt x="81004" y="249751"/>
                </a:cubicBezTo>
                <a:lnTo>
                  <a:pt x="192451" y="249751"/>
                </a:lnTo>
                <a:cubicBezTo>
                  <a:pt x="198059" y="249751"/>
                  <a:pt x="202599" y="245218"/>
                  <a:pt x="202599" y="239707"/>
                </a:cubicBezTo>
                <a:cubicBezTo>
                  <a:pt x="202599" y="234107"/>
                  <a:pt x="198059" y="229574"/>
                  <a:pt x="192451" y="229574"/>
                </a:cubicBezTo>
                <a:close/>
                <a:moveTo>
                  <a:pt x="405040" y="229552"/>
                </a:moveTo>
                <a:cubicBezTo>
                  <a:pt x="399432" y="229552"/>
                  <a:pt x="394892" y="234084"/>
                  <a:pt x="394892" y="239682"/>
                </a:cubicBezTo>
                <a:cubicBezTo>
                  <a:pt x="394892" y="245191"/>
                  <a:pt x="399432" y="249723"/>
                  <a:pt x="405040" y="249723"/>
                </a:cubicBezTo>
                <a:lnTo>
                  <a:pt x="516487" y="249723"/>
                </a:lnTo>
                <a:cubicBezTo>
                  <a:pt x="522006" y="249723"/>
                  <a:pt x="526546" y="245191"/>
                  <a:pt x="526546" y="239682"/>
                </a:cubicBezTo>
                <a:cubicBezTo>
                  <a:pt x="526546" y="234084"/>
                  <a:pt x="522006" y="229552"/>
                  <a:pt x="516487" y="229552"/>
                </a:cubicBezTo>
                <a:close/>
                <a:moveTo>
                  <a:pt x="50650" y="189133"/>
                </a:moveTo>
                <a:cubicBezTo>
                  <a:pt x="45042" y="189133"/>
                  <a:pt x="40502" y="193666"/>
                  <a:pt x="40502" y="199266"/>
                </a:cubicBezTo>
                <a:cubicBezTo>
                  <a:pt x="40502" y="204776"/>
                  <a:pt x="45042" y="209309"/>
                  <a:pt x="50650" y="209309"/>
                </a:cubicBezTo>
                <a:lnTo>
                  <a:pt x="151949" y="209309"/>
                </a:lnTo>
                <a:cubicBezTo>
                  <a:pt x="157468" y="209309"/>
                  <a:pt x="162008" y="204776"/>
                  <a:pt x="162008" y="199266"/>
                </a:cubicBezTo>
                <a:cubicBezTo>
                  <a:pt x="162008" y="193666"/>
                  <a:pt x="157468" y="189133"/>
                  <a:pt x="151949" y="189133"/>
                </a:cubicBezTo>
                <a:close/>
                <a:moveTo>
                  <a:pt x="374686" y="189121"/>
                </a:moveTo>
                <a:cubicBezTo>
                  <a:pt x="369078" y="189121"/>
                  <a:pt x="364538" y="193652"/>
                  <a:pt x="364538" y="199251"/>
                </a:cubicBezTo>
                <a:cubicBezTo>
                  <a:pt x="364538" y="204760"/>
                  <a:pt x="369078" y="209292"/>
                  <a:pt x="374686" y="209292"/>
                </a:cubicBezTo>
                <a:lnTo>
                  <a:pt x="475985" y="209292"/>
                </a:lnTo>
                <a:cubicBezTo>
                  <a:pt x="481504" y="209292"/>
                  <a:pt x="486044" y="204760"/>
                  <a:pt x="486044" y="199251"/>
                </a:cubicBezTo>
                <a:cubicBezTo>
                  <a:pt x="486044" y="193652"/>
                  <a:pt x="481504" y="189121"/>
                  <a:pt x="475985" y="189121"/>
                </a:cubicBezTo>
                <a:close/>
                <a:moveTo>
                  <a:pt x="354390" y="138559"/>
                </a:moveTo>
                <a:lnTo>
                  <a:pt x="577196" y="138559"/>
                </a:lnTo>
                <a:cubicBezTo>
                  <a:pt x="594020" y="138559"/>
                  <a:pt x="607639" y="152155"/>
                  <a:pt x="607639" y="168860"/>
                </a:cubicBezTo>
                <a:lnTo>
                  <a:pt x="607639" y="391278"/>
                </a:lnTo>
                <a:cubicBezTo>
                  <a:pt x="607639" y="407984"/>
                  <a:pt x="594020" y="421668"/>
                  <a:pt x="577196" y="421668"/>
                </a:cubicBezTo>
                <a:lnTo>
                  <a:pt x="354390" y="421668"/>
                </a:lnTo>
                <a:cubicBezTo>
                  <a:pt x="337655" y="421668"/>
                  <a:pt x="324036" y="407984"/>
                  <a:pt x="324036" y="391278"/>
                </a:cubicBezTo>
                <a:lnTo>
                  <a:pt x="324036" y="168860"/>
                </a:lnTo>
                <a:cubicBezTo>
                  <a:pt x="324036" y="152155"/>
                  <a:pt x="337655" y="138559"/>
                  <a:pt x="354390" y="138559"/>
                </a:cubicBezTo>
                <a:close/>
                <a:moveTo>
                  <a:pt x="30354" y="138559"/>
                </a:moveTo>
                <a:lnTo>
                  <a:pt x="253160" y="138559"/>
                </a:lnTo>
                <a:cubicBezTo>
                  <a:pt x="269984" y="138559"/>
                  <a:pt x="283603" y="152158"/>
                  <a:pt x="283603" y="168868"/>
                </a:cubicBezTo>
                <a:lnTo>
                  <a:pt x="283603" y="391340"/>
                </a:lnTo>
                <a:cubicBezTo>
                  <a:pt x="283603" y="408050"/>
                  <a:pt x="269984" y="421738"/>
                  <a:pt x="253160" y="421738"/>
                </a:cubicBezTo>
                <a:lnTo>
                  <a:pt x="30354" y="421738"/>
                </a:lnTo>
                <a:cubicBezTo>
                  <a:pt x="13619" y="421738"/>
                  <a:pt x="0" y="408050"/>
                  <a:pt x="0" y="391340"/>
                </a:cubicBezTo>
                <a:lnTo>
                  <a:pt x="0" y="168868"/>
                </a:lnTo>
                <a:cubicBezTo>
                  <a:pt x="0" y="152158"/>
                  <a:pt x="13619" y="138559"/>
                  <a:pt x="30354" y="138559"/>
                </a:cubicBezTo>
                <a:close/>
                <a:moveTo>
                  <a:pt x="439829" y="564"/>
                </a:moveTo>
                <a:cubicBezTo>
                  <a:pt x="445170" y="-1302"/>
                  <a:pt x="450866" y="1631"/>
                  <a:pt x="452646" y="6874"/>
                </a:cubicBezTo>
                <a:lnTo>
                  <a:pt x="475341" y="74588"/>
                </a:lnTo>
                <a:lnTo>
                  <a:pt x="475430" y="74677"/>
                </a:lnTo>
                <a:cubicBezTo>
                  <a:pt x="475519" y="74944"/>
                  <a:pt x="475430" y="75210"/>
                  <a:pt x="475519" y="75388"/>
                </a:cubicBezTo>
                <a:cubicBezTo>
                  <a:pt x="475786" y="76454"/>
                  <a:pt x="475964" y="77521"/>
                  <a:pt x="475875" y="78587"/>
                </a:cubicBezTo>
                <a:cubicBezTo>
                  <a:pt x="475786" y="79565"/>
                  <a:pt x="475519" y="80542"/>
                  <a:pt x="475163" y="81520"/>
                </a:cubicBezTo>
                <a:cubicBezTo>
                  <a:pt x="474985" y="81786"/>
                  <a:pt x="474985" y="82053"/>
                  <a:pt x="474896" y="82319"/>
                </a:cubicBezTo>
                <a:cubicBezTo>
                  <a:pt x="474896" y="82408"/>
                  <a:pt x="474896" y="82408"/>
                  <a:pt x="474896" y="82408"/>
                </a:cubicBezTo>
                <a:cubicBezTo>
                  <a:pt x="474807" y="82408"/>
                  <a:pt x="474807" y="82408"/>
                  <a:pt x="474807" y="82497"/>
                </a:cubicBezTo>
                <a:cubicBezTo>
                  <a:pt x="474273" y="83563"/>
                  <a:pt x="473561" y="84363"/>
                  <a:pt x="472760" y="85163"/>
                </a:cubicBezTo>
                <a:cubicBezTo>
                  <a:pt x="472493" y="85341"/>
                  <a:pt x="472226" y="85519"/>
                  <a:pt x="472048" y="85785"/>
                </a:cubicBezTo>
                <a:cubicBezTo>
                  <a:pt x="471247" y="86407"/>
                  <a:pt x="470357" y="86851"/>
                  <a:pt x="469467" y="87207"/>
                </a:cubicBezTo>
                <a:cubicBezTo>
                  <a:pt x="469289" y="87296"/>
                  <a:pt x="469200" y="87385"/>
                  <a:pt x="469022" y="87474"/>
                </a:cubicBezTo>
                <a:lnTo>
                  <a:pt x="401114" y="110223"/>
                </a:lnTo>
                <a:cubicBezTo>
                  <a:pt x="400046" y="110578"/>
                  <a:pt x="398978" y="110756"/>
                  <a:pt x="397910" y="110756"/>
                </a:cubicBezTo>
                <a:cubicBezTo>
                  <a:pt x="393638" y="110756"/>
                  <a:pt x="389722" y="108090"/>
                  <a:pt x="388298" y="103825"/>
                </a:cubicBezTo>
                <a:cubicBezTo>
                  <a:pt x="386518" y="98493"/>
                  <a:pt x="389366" y="92805"/>
                  <a:pt x="394706" y="91028"/>
                </a:cubicBezTo>
                <a:lnTo>
                  <a:pt x="438405" y="76365"/>
                </a:lnTo>
                <a:cubicBezTo>
                  <a:pt x="391591" y="56104"/>
                  <a:pt x="351095" y="47573"/>
                  <a:pt x="303746" y="47573"/>
                </a:cubicBezTo>
                <a:cubicBezTo>
                  <a:pt x="248921" y="47573"/>
                  <a:pt x="203263" y="58948"/>
                  <a:pt x="146213" y="86940"/>
                </a:cubicBezTo>
                <a:cubicBezTo>
                  <a:pt x="141229" y="89429"/>
                  <a:pt x="135177" y="87385"/>
                  <a:pt x="132685" y="82319"/>
                </a:cubicBezTo>
                <a:cubicBezTo>
                  <a:pt x="130193" y="77343"/>
                  <a:pt x="132240" y="71300"/>
                  <a:pt x="137313" y="68812"/>
                </a:cubicBezTo>
                <a:cubicBezTo>
                  <a:pt x="197300" y="39398"/>
                  <a:pt x="245539" y="27312"/>
                  <a:pt x="303746" y="27312"/>
                </a:cubicBezTo>
                <a:cubicBezTo>
                  <a:pt x="354833" y="27312"/>
                  <a:pt x="398266" y="36643"/>
                  <a:pt x="448730" y="58770"/>
                </a:cubicBezTo>
                <a:lnTo>
                  <a:pt x="433421" y="13361"/>
                </a:lnTo>
                <a:cubicBezTo>
                  <a:pt x="431641" y="8029"/>
                  <a:pt x="434489" y="2253"/>
                  <a:pt x="439829" y="5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can_336661">
            <a:extLst>
              <a:ext uri="{FF2B5EF4-FFF2-40B4-BE49-F238E27FC236}">
                <a16:creationId xmlns:a16="http://schemas.microsoft.com/office/drawing/2014/main" id="{54405246-CCE2-4201-BBB1-D3F3EB6E740D}"/>
              </a:ext>
            </a:extLst>
          </p:cNvPr>
          <p:cNvSpPr/>
          <p:nvPr/>
        </p:nvSpPr>
        <p:spPr>
          <a:xfrm>
            <a:off x="4802622" y="5243700"/>
            <a:ext cx="468000" cy="468000"/>
          </a:xfrm>
          <a:custGeom>
            <a:avLst/>
            <a:gdLst>
              <a:gd name="connsiteX0" fmla="*/ 582270 w 607639"/>
              <a:gd name="connsiteY0" fmla="*/ 404481 h 606722"/>
              <a:gd name="connsiteX1" fmla="*/ 607639 w 607639"/>
              <a:gd name="connsiteY1" fmla="*/ 429806 h 606722"/>
              <a:gd name="connsiteX2" fmla="*/ 607639 w 607639"/>
              <a:gd name="connsiteY2" fmla="*/ 581397 h 606722"/>
              <a:gd name="connsiteX3" fmla="*/ 582270 w 607639"/>
              <a:gd name="connsiteY3" fmla="*/ 606722 h 606722"/>
              <a:gd name="connsiteX4" fmla="*/ 430415 w 607639"/>
              <a:gd name="connsiteY4" fmla="*/ 606722 h 606722"/>
              <a:gd name="connsiteX5" fmla="*/ 405046 w 607639"/>
              <a:gd name="connsiteY5" fmla="*/ 581397 h 606722"/>
              <a:gd name="connsiteX6" fmla="*/ 430415 w 607639"/>
              <a:gd name="connsiteY6" fmla="*/ 556162 h 606722"/>
              <a:gd name="connsiteX7" fmla="*/ 556991 w 607639"/>
              <a:gd name="connsiteY7" fmla="*/ 556162 h 606722"/>
              <a:gd name="connsiteX8" fmla="*/ 556991 w 607639"/>
              <a:gd name="connsiteY8" fmla="*/ 429806 h 606722"/>
              <a:gd name="connsiteX9" fmla="*/ 582270 w 607639"/>
              <a:gd name="connsiteY9" fmla="*/ 404481 h 606722"/>
              <a:gd name="connsiteX10" fmla="*/ 25280 w 607639"/>
              <a:gd name="connsiteY10" fmla="*/ 404481 h 606722"/>
              <a:gd name="connsiteX11" fmla="*/ 50648 w 607639"/>
              <a:gd name="connsiteY11" fmla="*/ 429806 h 606722"/>
              <a:gd name="connsiteX12" fmla="*/ 50648 w 607639"/>
              <a:gd name="connsiteY12" fmla="*/ 556162 h 606722"/>
              <a:gd name="connsiteX13" fmla="*/ 177224 w 607639"/>
              <a:gd name="connsiteY13" fmla="*/ 556162 h 606722"/>
              <a:gd name="connsiteX14" fmla="*/ 202593 w 607639"/>
              <a:gd name="connsiteY14" fmla="*/ 581397 h 606722"/>
              <a:gd name="connsiteX15" fmla="*/ 177224 w 607639"/>
              <a:gd name="connsiteY15" fmla="*/ 606722 h 606722"/>
              <a:gd name="connsiteX16" fmla="*/ 25280 w 607639"/>
              <a:gd name="connsiteY16" fmla="*/ 606722 h 606722"/>
              <a:gd name="connsiteX17" fmla="*/ 0 w 607639"/>
              <a:gd name="connsiteY17" fmla="*/ 581397 h 606722"/>
              <a:gd name="connsiteX18" fmla="*/ 0 w 607639"/>
              <a:gd name="connsiteY18" fmla="*/ 429806 h 606722"/>
              <a:gd name="connsiteX19" fmla="*/ 25280 w 607639"/>
              <a:gd name="connsiteY19" fmla="*/ 404481 h 606722"/>
              <a:gd name="connsiteX20" fmla="*/ 303775 w 607639"/>
              <a:gd name="connsiteY20" fmla="*/ 303317 h 606722"/>
              <a:gd name="connsiteX21" fmla="*/ 253129 w 607639"/>
              <a:gd name="connsiteY21" fmla="*/ 353888 h 606722"/>
              <a:gd name="connsiteX22" fmla="*/ 303775 w 607639"/>
              <a:gd name="connsiteY22" fmla="*/ 404459 h 606722"/>
              <a:gd name="connsiteX23" fmla="*/ 354420 w 607639"/>
              <a:gd name="connsiteY23" fmla="*/ 353888 h 606722"/>
              <a:gd name="connsiteX24" fmla="*/ 303775 w 607639"/>
              <a:gd name="connsiteY24" fmla="*/ 303317 h 606722"/>
              <a:gd name="connsiteX25" fmla="*/ 303819 w 607639"/>
              <a:gd name="connsiteY25" fmla="*/ 202130 h 606722"/>
              <a:gd name="connsiteX26" fmla="*/ 124691 w 607639"/>
              <a:gd name="connsiteY26" fmla="*/ 270788 h 606722"/>
              <a:gd name="connsiteX27" fmla="*/ 88465 w 607639"/>
              <a:gd name="connsiteY27" fmla="*/ 303317 h 606722"/>
              <a:gd name="connsiteX28" fmla="*/ 124691 w 607639"/>
              <a:gd name="connsiteY28" fmla="*/ 335934 h 606722"/>
              <a:gd name="connsiteX29" fmla="*/ 208091 w 607639"/>
              <a:gd name="connsiteY29" fmla="*/ 386861 h 606722"/>
              <a:gd name="connsiteX30" fmla="*/ 202573 w 607639"/>
              <a:gd name="connsiteY30" fmla="*/ 353888 h 606722"/>
              <a:gd name="connsiteX31" fmla="*/ 303775 w 607639"/>
              <a:gd name="connsiteY31" fmla="*/ 252745 h 606722"/>
              <a:gd name="connsiteX32" fmla="*/ 405065 w 607639"/>
              <a:gd name="connsiteY32" fmla="*/ 353888 h 606722"/>
              <a:gd name="connsiteX33" fmla="*/ 399547 w 607639"/>
              <a:gd name="connsiteY33" fmla="*/ 386861 h 606722"/>
              <a:gd name="connsiteX34" fmla="*/ 482947 w 607639"/>
              <a:gd name="connsiteY34" fmla="*/ 335934 h 606722"/>
              <a:gd name="connsiteX35" fmla="*/ 519173 w 607639"/>
              <a:gd name="connsiteY35" fmla="*/ 303317 h 606722"/>
              <a:gd name="connsiteX36" fmla="*/ 482947 w 607639"/>
              <a:gd name="connsiteY36" fmla="*/ 270788 h 606722"/>
              <a:gd name="connsiteX37" fmla="*/ 303819 w 607639"/>
              <a:gd name="connsiteY37" fmla="*/ 202130 h 606722"/>
              <a:gd name="connsiteX38" fmla="*/ 303808 w 607639"/>
              <a:gd name="connsiteY38" fmla="*/ 151604 h 606722"/>
              <a:gd name="connsiteX39" fmla="*/ 516770 w 607639"/>
              <a:gd name="connsiteY39" fmla="*/ 233193 h 606722"/>
              <a:gd name="connsiteX40" fmla="*/ 573913 w 607639"/>
              <a:gd name="connsiteY40" fmla="*/ 284563 h 606722"/>
              <a:gd name="connsiteX41" fmla="*/ 573913 w 607639"/>
              <a:gd name="connsiteY41" fmla="*/ 322159 h 606722"/>
              <a:gd name="connsiteX42" fmla="*/ 516770 w 607639"/>
              <a:gd name="connsiteY42" fmla="*/ 373441 h 606722"/>
              <a:gd name="connsiteX43" fmla="*/ 90779 w 607639"/>
              <a:gd name="connsiteY43" fmla="*/ 373441 h 606722"/>
              <a:gd name="connsiteX44" fmla="*/ 33725 w 607639"/>
              <a:gd name="connsiteY44" fmla="*/ 322159 h 606722"/>
              <a:gd name="connsiteX45" fmla="*/ 33725 w 607639"/>
              <a:gd name="connsiteY45" fmla="*/ 284563 h 606722"/>
              <a:gd name="connsiteX46" fmla="*/ 90779 w 607639"/>
              <a:gd name="connsiteY46" fmla="*/ 233193 h 606722"/>
              <a:gd name="connsiteX47" fmla="*/ 303808 w 607639"/>
              <a:gd name="connsiteY47" fmla="*/ 151604 h 606722"/>
              <a:gd name="connsiteX48" fmla="*/ 430415 w 607639"/>
              <a:gd name="connsiteY48" fmla="*/ 0 h 606722"/>
              <a:gd name="connsiteX49" fmla="*/ 582270 w 607639"/>
              <a:gd name="connsiteY49" fmla="*/ 0 h 606722"/>
              <a:gd name="connsiteX50" fmla="*/ 607639 w 607639"/>
              <a:gd name="connsiteY50" fmla="*/ 25236 h 606722"/>
              <a:gd name="connsiteX51" fmla="*/ 607639 w 607639"/>
              <a:gd name="connsiteY51" fmla="*/ 176916 h 606722"/>
              <a:gd name="connsiteX52" fmla="*/ 582270 w 607639"/>
              <a:gd name="connsiteY52" fmla="*/ 202241 h 606722"/>
              <a:gd name="connsiteX53" fmla="*/ 556991 w 607639"/>
              <a:gd name="connsiteY53" fmla="*/ 176916 h 606722"/>
              <a:gd name="connsiteX54" fmla="*/ 556991 w 607639"/>
              <a:gd name="connsiteY54" fmla="*/ 50560 h 606722"/>
              <a:gd name="connsiteX55" fmla="*/ 430415 w 607639"/>
              <a:gd name="connsiteY55" fmla="*/ 50560 h 606722"/>
              <a:gd name="connsiteX56" fmla="*/ 405046 w 607639"/>
              <a:gd name="connsiteY56" fmla="*/ 25236 h 606722"/>
              <a:gd name="connsiteX57" fmla="*/ 430415 w 607639"/>
              <a:gd name="connsiteY57" fmla="*/ 0 h 606722"/>
              <a:gd name="connsiteX58" fmla="*/ 25280 w 607639"/>
              <a:gd name="connsiteY58" fmla="*/ 0 h 606722"/>
              <a:gd name="connsiteX59" fmla="*/ 177224 w 607639"/>
              <a:gd name="connsiteY59" fmla="*/ 0 h 606722"/>
              <a:gd name="connsiteX60" fmla="*/ 202593 w 607639"/>
              <a:gd name="connsiteY60" fmla="*/ 25244 h 606722"/>
              <a:gd name="connsiteX61" fmla="*/ 177224 w 607639"/>
              <a:gd name="connsiteY61" fmla="*/ 50578 h 606722"/>
              <a:gd name="connsiteX62" fmla="*/ 50648 w 607639"/>
              <a:gd name="connsiteY62" fmla="*/ 50578 h 606722"/>
              <a:gd name="connsiteX63" fmla="*/ 50648 w 607639"/>
              <a:gd name="connsiteY63" fmla="*/ 176978 h 606722"/>
              <a:gd name="connsiteX64" fmla="*/ 25280 w 607639"/>
              <a:gd name="connsiteY64" fmla="*/ 202311 h 606722"/>
              <a:gd name="connsiteX65" fmla="*/ 0 w 607639"/>
              <a:gd name="connsiteY65" fmla="*/ 176978 h 606722"/>
              <a:gd name="connsiteX66" fmla="*/ 0 w 607639"/>
              <a:gd name="connsiteY66" fmla="*/ 25244 h 606722"/>
              <a:gd name="connsiteX67" fmla="*/ 25280 w 607639"/>
              <a:gd name="connsiteY6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7639" h="606722">
                <a:moveTo>
                  <a:pt x="582270" y="404481"/>
                </a:moveTo>
                <a:cubicBezTo>
                  <a:pt x="596245" y="404481"/>
                  <a:pt x="607639" y="415766"/>
                  <a:pt x="607639" y="429806"/>
                </a:cubicBezTo>
                <a:lnTo>
                  <a:pt x="607639" y="581397"/>
                </a:lnTo>
                <a:cubicBezTo>
                  <a:pt x="607639" y="595348"/>
                  <a:pt x="596245" y="606722"/>
                  <a:pt x="582270" y="606722"/>
                </a:cubicBezTo>
                <a:lnTo>
                  <a:pt x="430415" y="606722"/>
                </a:lnTo>
                <a:cubicBezTo>
                  <a:pt x="416351" y="606722"/>
                  <a:pt x="405046" y="595348"/>
                  <a:pt x="405046" y="581397"/>
                </a:cubicBezTo>
                <a:cubicBezTo>
                  <a:pt x="405046" y="567447"/>
                  <a:pt x="416351" y="556162"/>
                  <a:pt x="430415" y="556162"/>
                </a:cubicBezTo>
                <a:lnTo>
                  <a:pt x="556991" y="556162"/>
                </a:lnTo>
                <a:lnTo>
                  <a:pt x="556991" y="429806"/>
                </a:lnTo>
                <a:cubicBezTo>
                  <a:pt x="556991" y="415766"/>
                  <a:pt x="568295" y="404481"/>
                  <a:pt x="582270" y="404481"/>
                </a:cubicBezTo>
                <a:close/>
                <a:moveTo>
                  <a:pt x="25280" y="404481"/>
                </a:moveTo>
                <a:cubicBezTo>
                  <a:pt x="39344" y="404481"/>
                  <a:pt x="50648" y="415766"/>
                  <a:pt x="50648" y="429806"/>
                </a:cubicBezTo>
                <a:lnTo>
                  <a:pt x="50648" y="556162"/>
                </a:lnTo>
                <a:lnTo>
                  <a:pt x="177224" y="556162"/>
                </a:lnTo>
                <a:cubicBezTo>
                  <a:pt x="191199" y="556162"/>
                  <a:pt x="202593" y="567447"/>
                  <a:pt x="202593" y="581397"/>
                </a:cubicBezTo>
                <a:cubicBezTo>
                  <a:pt x="202593" y="595348"/>
                  <a:pt x="191199" y="606722"/>
                  <a:pt x="177224" y="606722"/>
                </a:cubicBezTo>
                <a:lnTo>
                  <a:pt x="25280" y="606722"/>
                </a:lnTo>
                <a:cubicBezTo>
                  <a:pt x="11305" y="606722"/>
                  <a:pt x="0" y="595348"/>
                  <a:pt x="0" y="581397"/>
                </a:cubicBezTo>
                <a:lnTo>
                  <a:pt x="0" y="429806"/>
                </a:lnTo>
                <a:cubicBezTo>
                  <a:pt x="0" y="415766"/>
                  <a:pt x="11305" y="404481"/>
                  <a:pt x="25280" y="404481"/>
                </a:cubicBezTo>
                <a:close/>
                <a:moveTo>
                  <a:pt x="303775" y="303317"/>
                </a:moveTo>
                <a:cubicBezTo>
                  <a:pt x="275826" y="303317"/>
                  <a:pt x="253129" y="325980"/>
                  <a:pt x="253129" y="353888"/>
                </a:cubicBezTo>
                <a:cubicBezTo>
                  <a:pt x="253129" y="381795"/>
                  <a:pt x="275826" y="404459"/>
                  <a:pt x="303775" y="404459"/>
                </a:cubicBezTo>
                <a:cubicBezTo>
                  <a:pt x="331812" y="404459"/>
                  <a:pt x="354420" y="381795"/>
                  <a:pt x="354420" y="353888"/>
                </a:cubicBezTo>
                <a:cubicBezTo>
                  <a:pt x="354420" y="325980"/>
                  <a:pt x="331812" y="303317"/>
                  <a:pt x="303775" y="303317"/>
                </a:cubicBezTo>
                <a:close/>
                <a:moveTo>
                  <a:pt x="303819" y="202130"/>
                </a:moveTo>
                <a:cubicBezTo>
                  <a:pt x="239711" y="202130"/>
                  <a:pt x="175603" y="225016"/>
                  <a:pt x="124691" y="270788"/>
                </a:cubicBezTo>
                <a:lnTo>
                  <a:pt x="88465" y="303317"/>
                </a:lnTo>
                <a:lnTo>
                  <a:pt x="124691" y="335934"/>
                </a:lnTo>
                <a:cubicBezTo>
                  <a:pt x="149791" y="358509"/>
                  <a:pt x="178096" y="375485"/>
                  <a:pt x="208091" y="386861"/>
                </a:cubicBezTo>
                <a:cubicBezTo>
                  <a:pt x="204531" y="376551"/>
                  <a:pt x="202573" y="365442"/>
                  <a:pt x="202573" y="353888"/>
                </a:cubicBezTo>
                <a:cubicBezTo>
                  <a:pt x="202573" y="298073"/>
                  <a:pt x="247878" y="252745"/>
                  <a:pt x="303775" y="252745"/>
                </a:cubicBezTo>
                <a:cubicBezTo>
                  <a:pt x="359760" y="252745"/>
                  <a:pt x="405065" y="298073"/>
                  <a:pt x="405065" y="353888"/>
                </a:cubicBezTo>
                <a:cubicBezTo>
                  <a:pt x="405065" y="365442"/>
                  <a:pt x="403107" y="376551"/>
                  <a:pt x="399547" y="386861"/>
                </a:cubicBezTo>
                <a:cubicBezTo>
                  <a:pt x="429454" y="375485"/>
                  <a:pt x="457847" y="358509"/>
                  <a:pt x="482947" y="335934"/>
                </a:cubicBezTo>
                <a:lnTo>
                  <a:pt x="519173" y="303317"/>
                </a:lnTo>
                <a:lnTo>
                  <a:pt x="482947" y="270788"/>
                </a:lnTo>
                <a:cubicBezTo>
                  <a:pt x="432035" y="225016"/>
                  <a:pt x="367927" y="202130"/>
                  <a:pt x="303819" y="202130"/>
                </a:cubicBezTo>
                <a:close/>
                <a:moveTo>
                  <a:pt x="303808" y="151604"/>
                </a:moveTo>
                <a:cubicBezTo>
                  <a:pt x="380032" y="151604"/>
                  <a:pt x="456245" y="178800"/>
                  <a:pt x="516770" y="233193"/>
                </a:cubicBezTo>
                <a:lnTo>
                  <a:pt x="573913" y="284563"/>
                </a:lnTo>
                <a:cubicBezTo>
                  <a:pt x="585128" y="294607"/>
                  <a:pt x="585128" y="312115"/>
                  <a:pt x="573913" y="322159"/>
                </a:cubicBezTo>
                <a:lnTo>
                  <a:pt x="516770" y="373441"/>
                </a:lnTo>
                <a:cubicBezTo>
                  <a:pt x="395720" y="482315"/>
                  <a:pt x="211919" y="482315"/>
                  <a:pt x="90779" y="373441"/>
                </a:cubicBezTo>
                <a:lnTo>
                  <a:pt x="33725" y="322159"/>
                </a:lnTo>
                <a:cubicBezTo>
                  <a:pt x="22510" y="312115"/>
                  <a:pt x="22510" y="294607"/>
                  <a:pt x="33725" y="284563"/>
                </a:cubicBezTo>
                <a:lnTo>
                  <a:pt x="90779" y="233193"/>
                </a:lnTo>
                <a:cubicBezTo>
                  <a:pt x="151349" y="178800"/>
                  <a:pt x="227584" y="151604"/>
                  <a:pt x="303808" y="151604"/>
                </a:cubicBezTo>
                <a:close/>
                <a:moveTo>
                  <a:pt x="430415" y="0"/>
                </a:moveTo>
                <a:lnTo>
                  <a:pt x="582270" y="0"/>
                </a:lnTo>
                <a:cubicBezTo>
                  <a:pt x="596245" y="0"/>
                  <a:pt x="607639" y="11285"/>
                  <a:pt x="607639" y="25236"/>
                </a:cubicBezTo>
                <a:lnTo>
                  <a:pt x="607639" y="176916"/>
                </a:lnTo>
                <a:cubicBezTo>
                  <a:pt x="607639" y="190867"/>
                  <a:pt x="596245" y="202241"/>
                  <a:pt x="582270" y="202241"/>
                </a:cubicBezTo>
                <a:cubicBezTo>
                  <a:pt x="568295" y="202241"/>
                  <a:pt x="556991" y="190867"/>
                  <a:pt x="556991" y="176916"/>
                </a:cubicBezTo>
                <a:lnTo>
                  <a:pt x="556991" y="50560"/>
                </a:lnTo>
                <a:lnTo>
                  <a:pt x="430415" y="50560"/>
                </a:lnTo>
                <a:cubicBezTo>
                  <a:pt x="416351" y="50560"/>
                  <a:pt x="405046" y="39275"/>
                  <a:pt x="405046" y="25236"/>
                </a:cubicBezTo>
                <a:cubicBezTo>
                  <a:pt x="405046" y="11285"/>
                  <a:pt x="416351" y="0"/>
                  <a:pt x="430415" y="0"/>
                </a:cubicBezTo>
                <a:close/>
                <a:moveTo>
                  <a:pt x="25280" y="0"/>
                </a:moveTo>
                <a:lnTo>
                  <a:pt x="177224" y="0"/>
                </a:lnTo>
                <a:cubicBezTo>
                  <a:pt x="191199" y="0"/>
                  <a:pt x="202593" y="11289"/>
                  <a:pt x="202593" y="25244"/>
                </a:cubicBezTo>
                <a:cubicBezTo>
                  <a:pt x="202593" y="39289"/>
                  <a:pt x="191199" y="50578"/>
                  <a:pt x="177224" y="50578"/>
                </a:cubicBezTo>
                <a:lnTo>
                  <a:pt x="50648" y="50578"/>
                </a:lnTo>
                <a:lnTo>
                  <a:pt x="50648" y="176978"/>
                </a:lnTo>
                <a:cubicBezTo>
                  <a:pt x="50648" y="190933"/>
                  <a:pt x="39344" y="202311"/>
                  <a:pt x="25280" y="202311"/>
                </a:cubicBezTo>
                <a:cubicBezTo>
                  <a:pt x="11305" y="202311"/>
                  <a:pt x="0" y="190933"/>
                  <a:pt x="0" y="176978"/>
                </a:cubicBezTo>
                <a:lnTo>
                  <a:pt x="0" y="25244"/>
                </a:lnTo>
                <a:cubicBezTo>
                  <a:pt x="0" y="11289"/>
                  <a:pt x="11305" y="0"/>
                  <a:pt x="25280" y="0"/>
                </a:cubicBezTo>
                <a:close/>
              </a:path>
            </a:pathLst>
          </a:custGeom>
          <a:solidFill>
            <a:schemeClr val="accent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组合 12"/>
          <p:cNvGrpSpPr/>
          <p:nvPr/>
        </p:nvGrpSpPr>
        <p:grpSpPr>
          <a:xfrm>
            <a:off x="1146612" y="1948460"/>
            <a:ext cx="1866835" cy="3006287"/>
            <a:chOff x="1146612" y="1958663"/>
            <a:chExt cx="1866835" cy="3006287"/>
          </a:xfrm>
        </p:grpSpPr>
        <p:sp>
          <p:nvSpPr>
            <p:cNvPr id="14" name="矩形 13"/>
            <p:cNvSpPr/>
            <p:nvPr/>
          </p:nvSpPr>
          <p:spPr>
            <a:xfrm>
              <a:off x="1146612" y="1958663"/>
              <a:ext cx="1866835" cy="3006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圆角矩形 14"/>
            <p:cNvSpPr/>
            <p:nvPr/>
          </p:nvSpPr>
          <p:spPr>
            <a:xfrm>
              <a:off x="1297429" y="2111064"/>
              <a:ext cx="1535070" cy="341288"/>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bg1"/>
                  </a:solidFill>
                </a:rPr>
                <a:t>模型操作</a:t>
              </a:r>
            </a:p>
          </p:txBody>
        </p:sp>
        <p:sp>
          <p:nvSpPr>
            <p:cNvPr id="16" name="圆角矩形 15"/>
            <p:cNvSpPr/>
            <p:nvPr/>
          </p:nvSpPr>
          <p:spPr>
            <a:xfrm>
              <a:off x="1297429" y="2545384"/>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模型集成</a:t>
              </a:r>
            </a:p>
          </p:txBody>
        </p:sp>
        <p:sp>
          <p:nvSpPr>
            <p:cNvPr id="17" name="圆角矩形 16"/>
            <p:cNvSpPr/>
            <p:nvPr/>
          </p:nvSpPr>
          <p:spPr>
            <a:xfrm>
              <a:off x="1297429" y="3017425"/>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模型浏览</a:t>
              </a:r>
            </a:p>
          </p:txBody>
        </p:sp>
        <p:sp>
          <p:nvSpPr>
            <p:cNvPr id="18" name="圆角矩形 17"/>
            <p:cNvSpPr/>
            <p:nvPr/>
          </p:nvSpPr>
          <p:spPr>
            <a:xfrm>
              <a:off x="1297429" y="3461806"/>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背景更换</a:t>
              </a:r>
            </a:p>
          </p:txBody>
        </p:sp>
        <p:sp>
          <p:nvSpPr>
            <p:cNvPr id="19" name="圆角矩形 18"/>
            <p:cNvSpPr/>
            <p:nvPr/>
          </p:nvSpPr>
          <p:spPr>
            <a:xfrm>
              <a:off x="1297429" y="3933847"/>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模型样式</a:t>
              </a:r>
            </a:p>
          </p:txBody>
        </p:sp>
        <p:sp>
          <p:nvSpPr>
            <p:cNvPr id="20" name="圆角矩形 19"/>
            <p:cNvSpPr/>
            <p:nvPr/>
          </p:nvSpPr>
          <p:spPr>
            <a:xfrm>
              <a:off x="1297429" y="4415412"/>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路径漫游</a:t>
              </a:r>
            </a:p>
          </p:txBody>
        </p:sp>
      </p:grpSp>
      <p:grpSp>
        <p:nvGrpSpPr>
          <p:cNvPr id="21" name="组合 20"/>
          <p:cNvGrpSpPr/>
          <p:nvPr/>
        </p:nvGrpSpPr>
        <p:grpSpPr>
          <a:xfrm>
            <a:off x="3170223" y="1948460"/>
            <a:ext cx="1866835" cy="3006287"/>
            <a:chOff x="1146612" y="1958663"/>
            <a:chExt cx="1866835" cy="3006287"/>
          </a:xfrm>
        </p:grpSpPr>
        <p:sp>
          <p:nvSpPr>
            <p:cNvPr id="22" name="矩形 21"/>
            <p:cNvSpPr/>
            <p:nvPr/>
          </p:nvSpPr>
          <p:spPr>
            <a:xfrm>
              <a:off x="1146612" y="1958663"/>
              <a:ext cx="1866835" cy="3006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圆角矩形 22"/>
            <p:cNvSpPr/>
            <p:nvPr/>
          </p:nvSpPr>
          <p:spPr>
            <a:xfrm>
              <a:off x="1297429" y="2111064"/>
              <a:ext cx="1535070" cy="341288"/>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bg1"/>
                  </a:solidFill>
                </a:rPr>
                <a:t>构件操作</a:t>
              </a:r>
            </a:p>
          </p:txBody>
        </p:sp>
        <p:sp>
          <p:nvSpPr>
            <p:cNvPr id="24" name="圆角矩形 23"/>
            <p:cNvSpPr/>
            <p:nvPr/>
          </p:nvSpPr>
          <p:spPr>
            <a:xfrm>
              <a:off x="1297429" y="2545384"/>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显示</a:t>
              </a:r>
              <a:r>
                <a:rPr lang="en-US" altLang="zh-CN" dirty="0">
                  <a:solidFill>
                    <a:srgbClr val="4472C4"/>
                  </a:solidFill>
                </a:rPr>
                <a:t>/</a:t>
              </a:r>
              <a:r>
                <a:rPr lang="zh-CN" altLang="en-US" dirty="0">
                  <a:solidFill>
                    <a:srgbClr val="4472C4"/>
                  </a:solidFill>
                </a:rPr>
                <a:t>隐藏</a:t>
              </a:r>
            </a:p>
          </p:txBody>
        </p:sp>
        <p:sp>
          <p:nvSpPr>
            <p:cNvPr id="25" name="圆角矩形 24"/>
            <p:cNvSpPr/>
            <p:nvPr/>
          </p:nvSpPr>
          <p:spPr>
            <a:xfrm>
              <a:off x="1297429" y="3017425"/>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构件着色</a:t>
              </a:r>
            </a:p>
          </p:txBody>
        </p:sp>
        <p:sp>
          <p:nvSpPr>
            <p:cNvPr id="26" name="圆角矩形 25"/>
            <p:cNvSpPr/>
            <p:nvPr/>
          </p:nvSpPr>
          <p:spPr>
            <a:xfrm>
              <a:off x="1297429" y="3461806"/>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构件隔离</a:t>
              </a:r>
            </a:p>
          </p:txBody>
        </p:sp>
        <p:sp>
          <p:nvSpPr>
            <p:cNvPr id="27" name="圆角矩形 26"/>
            <p:cNvSpPr/>
            <p:nvPr/>
          </p:nvSpPr>
          <p:spPr>
            <a:xfrm>
              <a:off x="1297429" y="3933847"/>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右键菜单</a:t>
              </a:r>
            </a:p>
          </p:txBody>
        </p:sp>
        <p:sp>
          <p:nvSpPr>
            <p:cNvPr id="28" name="圆角矩形 27"/>
            <p:cNvSpPr/>
            <p:nvPr/>
          </p:nvSpPr>
          <p:spPr>
            <a:xfrm>
              <a:off x="1297429" y="4415412"/>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定位构件</a:t>
              </a:r>
            </a:p>
          </p:txBody>
        </p:sp>
      </p:grpSp>
      <p:grpSp>
        <p:nvGrpSpPr>
          <p:cNvPr id="29" name="组合 28"/>
          <p:cNvGrpSpPr/>
          <p:nvPr/>
        </p:nvGrpSpPr>
        <p:grpSpPr>
          <a:xfrm>
            <a:off x="5233958" y="1948460"/>
            <a:ext cx="1866835" cy="3006287"/>
            <a:chOff x="1146612" y="1958663"/>
            <a:chExt cx="1866835" cy="3006287"/>
          </a:xfrm>
        </p:grpSpPr>
        <p:sp>
          <p:nvSpPr>
            <p:cNvPr id="30" name="矩形 29"/>
            <p:cNvSpPr/>
            <p:nvPr/>
          </p:nvSpPr>
          <p:spPr>
            <a:xfrm>
              <a:off x="1146612" y="1958663"/>
              <a:ext cx="1866835" cy="3006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圆角矩形 30"/>
            <p:cNvSpPr/>
            <p:nvPr/>
          </p:nvSpPr>
          <p:spPr>
            <a:xfrm>
              <a:off x="1297429" y="2111064"/>
              <a:ext cx="1535070" cy="341288"/>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bg1"/>
                  </a:solidFill>
                </a:rPr>
                <a:t>标签</a:t>
              </a:r>
              <a:r>
                <a:rPr lang="en-US" altLang="zh-CN" dirty="0">
                  <a:solidFill>
                    <a:schemeClr val="bg1"/>
                  </a:solidFill>
                </a:rPr>
                <a:t>/</a:t>
              </a:r>
              <a:r>
                <a:rPr lang="zh-CN" altLang="en-US" dirty="0">
                  <a:solidFill>
                    <a:schemeClr val="bg1"/>
                  </a:solidFill>
                </a:rPr>
                <a:t>批注</a:t>
              </a:r>
            </a:p>
          </p:txBody>
        </p:sp>
        <p:sp>
          <p:nvSpPr>
            <p:cNvPr id="32" name="圆角矩形 31"/>
            <p:cNvSpPr/>
            <p:nvPr/>
          </p:nvSpPr>
          <p:spPr>
            <a:xfrm>
              <a:off x="1297429" y="2545384"/>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二维标签</a:t>
              </a:r>
            </a:p>
          </p:txBody>
        </p:sp>
        <p:sp>
          <p:nvSpPr>
            <p:cNvPr id="33" name="圆角矩形 32"/>
            <p:cNvSpPr/>
            <p:nvPr/>
          </p:nvSpPr>
          <p:spPr>
            <a:xfrm>
              <a:off x="1297429" y="3017425"/>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三维标签</a:t>
              </a:r>
            </a:p>
          </p:txBody>
        </p:sp>
        <p:sp>
          <p:nvSpPr>
            <p:cNvPr id="34" name="圆角矩形 33"/>
            <p:cNvSpPr/>
            <p:nvPr/>
          </p:nvSpPr>
          <p:spPr>
            <a:xfrm>
              <a:off x="1297429" y="3461806"/>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三维批注</a:t>
              </a:r>
            </a:p>
          </p:txBody>
        </p:sp>
        <p:sp>
          <p:nvSpPr>
            <p:cNvPr id="35" name="圆角矩形 34"/>
            <p:cNvSpPr/>
            <p:nvPr/>
          </p:nvSpPr>
          <p:spPr>
            <a:xfrm>
              <a:off x="1297429" y="3933847"/>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保存视点</a:t>
              </a:r>
            </a:p>
          </p:txBody>
        </p:sp>
        <p:sp>
          <p:nvSpPr>
            <p:cNvPr id="36" name="圆角矩形 35"/>
            <p:cNvSpPr/>
            <p:nvPr/>
          </p:nvSpPr>
          <p:spPr>
            <a:xfrm>
              <a:off x="1297429" y="4415412"/>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4472C4"/>
                  </a:solidFill>
                </a:rPr>
                <a:t>DOM</a:t>
              </a:r>
              <a:r>
                <a:rPr lang="zh-CN" altLang="en-US" dirty="0">
                  <a:solidFill>
                    <a:srgbClr val="4472C4"/>
                  </a:solidFill>
                </a:rPr>
                <a:t>标签</a:t>
              </a:r>
            </a:p>
          </p:txBody>
        </p:sp>
      </p:grpSp>
      <p:grpSp>
        <p:nvGrpSpPr>
          <p:cNvPr id="37" name="组合 36"/>
          <p:cNvGrpSpPr/>
          <p:nvPr/>
        </p:nvGrpSpPr>
        <p:grpSpPr>
          <a:xfrm>
            <a:off x="9241055" y="1948460"/>
            <a:ext cx="1866835" cy="3006287"/>
            <a:chOff x="1146612" y="1958663"/>
            <a:chExt cx="1866835" cy="3006287"/>
          </a:xfrm>
        </p:grpSpPr>
        <p:sp>
          <p:nvSpPr>
            <p:cNvPr id="38" name="矩形 37"/>
            <p:cNvSpPr/>
            <p:nvPr/>
          </p:nvSpPr>
          <p:spPr>
            <a:xfrm>
              <a:off x="1146612" y="1958663"/>
              <a:ext cx="1866835" cy="3006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圆角矩形 38"/>
            <p:cNvSpPr/>
            <p:nvPr/>
          </p:nvSpPr>
          <p:spPr>
            <a:xfrm>
              <a:off x="1297429" y="2111064"/>
              <a:ext cx="1535070" cy="341288"/>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bg1"/>
                  </a:solidFill>
                </a:rPr>
                <a:t>模型数据</a:t>
              </a:r>
            </a:p>
          </p:txBody>
        </p:sp>
        <p:sp>
          <p:nvSpPr>
            <p:cNvPr id="40" name="圆角矩形 39"/>
            <p:cNvSpPr/>
            <p:nvPr/>
          </p:nvSpPr>
          <p:spPr>
            <a:xfrm>
              <a:off x="1297429" y="2545384"/>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结构树</a:t>
              </a:r>
            </a:p>
          </p:txBody>
        </p:sp>
        <p:sp>
          <p:nvSpPr>
            <p:cNvPr id="41" name="圆角矩形 40"/>
            <p:cNvSpPr/>
            <p:nvPr/>
          </p:nvSpPr>
          <p:spPr>
            <a:xfrm>
              <a:off x="1297429" y="3017425"/>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构件属性</a:t>
              </a:r>
            </a:p>
          </p:txBody>
        </p:sp>
        <p:sp>
          <p:nvSpPr>
            <p:cNvPr id="42" name="圆角矩形 41"/>
            <p:cNvSpPr/>
            <p:nvPr/>
          </p:nvSpPr>
          <p:spPr>
            <a:xfrm>
              <a:off x="1297429" y="3461806"/>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构件材质</a:t>
              </a:r>
            </a:p>
          </p:txBody>
        </p:sp>
        <p:sp>
          <p:nvSpPr>
            <p:cNvPr id="43" name="圆角矩形 42"/>
            <p:cNvSpPr/>
            <p:nvPr/>
          </p:nvSpPr>
          <p:spPr>
            <a:xfrm>
              <a:off x="1297429" y="3933847"/>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距离测量</a:t>
              </a:r>
            </a:p>
          </p:txBody>
        </p:sp>
        <p:sp>
          <p:nvSpPr>
            <p:cNvPr id="44" name="圆角矩形 43"/>
            <p:cNvSpPr/>
            <p:nvPr/>
          </p:nvSpPr>
          <p:spPr>
            <a:xfrm>
              <a:off x="1297429" y="4415412"/>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替换材质</a:t>
              </a:r>
            </a:p>
          </p:txBody>
        </p:sp>
      </p:grpSp>
      <p:grpSp>
        <p:nvGrpSpPr>
          <p:cNvPr id="45" name="组合 44"/>
          <p:cNvGrpSpPr/>
          <p:nvPr/>
        </p:nvGrpSpPr>
        <p:grpSpPr>
          <a:xfrm>
            <a:off x="7217445" y="1948460"/>
            <a:ext cx="1866835" cy="3006287"/>
            <a:chOff x="1146612" y="1958663"/>
            <a:chExt cx="1866835" cy="3006287"/>
          </a:xfrm>
        </p:grpSpPr>
        <p:sp>
          <p:nvSpPr>
            <p:cNvPr id="46" name="矩形 45"/>
            <p:cNvSpPr/>
            <p:nvPr/>
          </p:nvSpPr>
          <p:spPr>
            <a:xfrm>
              <a:off x="1146612" y="1958663"/>
              <a:ext cx="1866835" cy="3006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圆角矩形 46"/>
            <p:cNvSpPr/>
            <p:nvPr/>
          </p:nvSpPr>
          <p:spPr>
            <a:xfrm>
              <a:off x="1297429" y="2111064"/>
              <a:ext cx="1535070" cy="341288"/>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bg1"/>
                  </a:solidFill>
                </a:rPr>
                <a:t>构件动效</a:t>
              </a:r>
            </a:p>
          </p:txBody>
        </p:sp>
        <p:sp>
          <p:nvSpPr>
            <p:cNvPr id="48" name="圆角矩形 47"/>
            <p:cNvSpPr/>
            <p:nvPr/>
          </p:nvSpPr>
          <p:spPr>
            <a:xfrm>
              <a:off x="1297429" y="2545384"/>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构件透明</a:t>
              </a:r>
            </a:p>
          </p:txBody>
        </p:sp>
        <p:sp>
          <p:nvSpPr>
            <p:cNvPr id="49" name="圆角矩形 48"/>
            <p:cNvSpPr/>
            <p:nvPr/>
          </p:nvSpPr>
          <p:spPr>
            <a:xfrm>
              <a:off x="1297429" y="3017425"/>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构件闪烁</a:t>
              </a:r>
            </a:p>
          </p:txBody>
        </p:sp>
        <p:sp>
          <p:nvSpPr>
            <p:cNvPr id="50" name="圆角矩形 49"/>
            <p:cNvSpPr/>
            <p:nvPr/>
          </p:nvSpPr>
          <p:spPr>
            <a:xfrm>
              <a:off x="1297429" y="3461806"/>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构件移动</a:t>
              </a:r>
            </a:p>
          </p:txBody>
        </p:sp>
        <p:sp>
          <p:nvSpPr>
            <p:cNvPr id="51" name="圆角矩形 50"/>
            <p:cNvSpPr/>
            <p:nvPr/>
          </p:nvSpPr>
          <p:spPr>
            <a:xfrm>
              <a:off x="1297429" y="3933847"/>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构件旋转</a:t>
              </a:r>
            </a:p>
          </p:txBody>
        </p:sp>
        <p:sp>
          <p:nvSpPr>
            <p:cNvPr id="52" name="圆角矩形 51"/>
            <p:cNvSpPr/>
            <p:nvPr/>
          </p:nvSpPr>
          <p:spPr>
            <a:xfrm>
              <a:off x="1297429" y="4415412"/>
              <a:ext cx="1535070" cy="341288"/>
            </a:xfrm>
            <a:prstGeom prst="roundRect">
              <a:avLst/>
            </a:prstGeom>
            <a:solidFill>
              <a:schemeClr val="bg1"/>
            </a:solidFill>
            <a:ln>
              <a:solidFill>
                <a:schemeClr val="accent1">
                  <a:lumMod val="40000"/>
                  <a:lumOff val="60000"/>
                </a:schemeClr>
              </a:solidFill>
              <a:prstDash val="lg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rgbClr val="4472C4"/>
                  </a:solidFill>
                </a:rPr>
                <a:t>工具条设置</a:t>
              </a:r>
            </a:p>
          </p:txBody>
        </p:sp>
      </p:grpSp>
      <p:sp>
        <p:nvSpPr>
          <p:cNvPr id="53" name="圆角矩形 52"/>
          <p:cNvSpPr/>
          <p:nvPr/>
        </p:nvSpPr>
        <p:spPr>
          <a:xfrm>
            <a:off x="2146214" y="1034232"/>
            <a:ext cx="1396984" cy="394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协同平台</a:t>
            </a:r>
          </a:p>
        </p:txBody>
      </p:sp>
      <p:sp>
        <p:nvSpPr>
          <p:cNvPr id="54" name="圆角矩形 53"/>
          <p:cNvSpPr/>
          <p:nvPr/>
        </p:nvSpPr>
        <p:spPr>
          <a:xfrm>
            <a:off x="4232127" y="1034232"/>
            <a:ext cx="1396984" cy="394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智慧工地</a:t>
            </a:r>
          </a:p>
        </p:txBody>
      </p:sp>
      <p:sp>
        <p:nvSpPr>
          <p:cNvPr id="55" name="圆角矩形 54"/>
          <p:cNvSpPr/>
          <p:nvPr/>
        </p:nvSpPr>
        <p:spPr>
          <a:xfrm>
            <a:off x="6318040" y="1034232"/>
            <a:ext cx="1396984" cy="394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运维平台</a:t>
            </a:r>
          </a:p>
        </p:txBody>
      </p:sp>
      <p:sp>
        <p:nvSpPr>
          <p:cNvPr id="56" name="圆角矩形 55"/>
          <p:cNvSpPr/>
          <p:nvPr/>
        </p:nvSpPr>
        <p:spPr>
          <a:xfrm>
            <a:off x="8403953" y="1034232"/>
            <a:ext cx="1396984" cy="394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57" name="矩形 56"/>
          <p:cNvSpPr/>
          <p:nvPr/>
        </p:nvSpPr>
        <p:spPr>
          <a:xfrm>
            <a:off x="5066933" y="1585548"/>
            <a:ext cx="2033860" cy="32379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b="1" dirty="0"/>
              <a:t>API</a:t>
            </a:r>
            <a:r>
              <a:rPr lang="zh-CN" altLang="en-US" sz="1600" b="1" dirty="0"/>
              <a:t>接口调用</a:t>
            </a:r>
            <a:endParaRPr lang="en-US" altLang="zh-CN" sz="1600" b="1" dirty="0"/>
          </a:p>
        </p:txBody>
      </p:sp>
    </p:spTree>
    <p:extLst>
      <p:ext uri="{BB962C8B-B14F-4D97-AF65-F5344CB8AC3E}">
        <p14:creationId xmlns:p14="http://schemas.microsoft.com/office/powerpoint/2010/main" val="2652693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bkjtuui">
      <a:majorFont>
        <a:latin typeface="Agency FB"/>
        <a:ea typeface="微软雅黑"/>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10715</TotalTime>
  <Words>1091</Words>
  <Application>Microsoft Office PowerPoint</Application>
  <PresentationFormat>宽屏</PresentationFormat>
  <Paragraphs>194</Paragraphs>
  <Slides>32</Slides>
  <Notes>0</Notes>
  <HiddenSlides>0</HiddenSlides>
  <MMClips>8</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Agency FB</vt:lpstr>
      <vt:lpstr>inpin heiti</vt:lpstr>
      <vt:lpstr>等线</vt:lpstr>
      <vt:lpstr>黑体</vt:lpstr>
      <vt:lpstr>黑体</vt:lpstr>
      <vt:lpstr>楷体</vt:lpstr>
      <vt:lpstr>宋体</vt:lpstr>
      <vt:lpstr>微软雅黑</vt:lpstr>
      <vt:lpstr>印品黑体</vt:lpstr>
      <vt:lpstr>张海山锐谐体</vt:lpstr>
      <vt:lpstr>Arial</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mac</dc:creator>
  <cp:lastModifiedBy>xujun</cp:lastModifiedBy>
  <cp:revision>141</cp:revision>
  <dcterms:created xsi:type="dcterms:W3CDTF">2017-10-13T11:51:08Z</dcterms:created>
  <dcterms:modified xsi:type="dcterms:W3CDTF">2022-01-14T02:27:46Z</dcterms:modified>
</cp:coreProperties>
</file>